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59" r:id="rId6"/>
    <p:sldId id="260" r:id="rId7"/>
    <p:sldId id="262" r:id="rId8"/>
    <p:sldId id="263" r:id="rId9"/>
    <p:sldId id="264" r:id="rId10"/>
    <p:sldId id="265" r:id="rId11"/>
    <p:sldId id="266" r:id="rId12"/>
    <p:sldId id="268" r:id="rId13"/>
    <p:sldId id="271" r:id="rId14"/>
    <p:sldId id="272" r:id="rId15"/>
    <p:sldId id="269" r:id="rId16"/>
    <p:sldId id="273" r:id="rId17"/>
    <p:sldId id="274" r:id="rId18"/>
    <p:sldId id="275" r:id="rId19"/>
    <p:sldId id="276" r:id="rId20"/>
    <p:sldId id="277" r:id="rId21"/>
    <p:sldId id="278" r:id="rId22"/>
    <p:sldId id="279" r:id="rId23"/>
    <p:sldId id="280" r:id="rId24"/>
    <p:sldId id="281" r:id="rId25"/>
    <p:sldId id="282" r:id="rId26"/>
    <p:sldId id="283" r:id="rId27"/>
    <p:sldId id="285"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07FD94-6A5C-4F12-B034-6C2171AD7F05}">
          <p14:sldIdLst>
            <p14:sldId id="256"/>
            <p14:sldId id="257"/>
            <p14:sldId id="258"/>
            <p14:sldId id="261"/>
            <p14:sldId id="259"/>
            <p14:sldId id="260"/>
            <p14:sldId id="262"/>
            <p14:sldId id="263"/>
            <p14:sldId id="264"/>
            <p14:sldId id="265"/>
            <p14:sldId id="266"/>
            <p14:sldId id="268"/>
            <p14:sldId id="271"/>
            <p14:sldId id="272"/>
            <p14:sldId id="269"/>
            <p14:sldId id="273"/>
            <p14:sldId id="274"/>
            <p14:sldId id="275"/>
            <p14:sldId id="276"/>
            <p14:sldId id="277"/>
            <p14:sldId id="278"/>
            <p14:sldId id="279"/>
            <p14:sldId id="280"/>
            <p14:sldId id="281"/>
            <p14:sldId id="282"/>
            <p14:sldId id="283"/>
            <p14:sldId id="285"/>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0" autoAdjust="0"/>
    <p:restoredTop sz="94660"/>
  </p:normalViewPr>
  <p:slideViewPr>
    <p:cSldViewPr snapToGrid="0">
      <p:cViewPr varScale="1">
        <p:scale>
          <a:sx n="86" d="100"/>
          <a:sy n="86" d="100"/>
        </p:scale>
        <p:origin x="68"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F220A-DA9B-4BBC-9C75-C66D46F53A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F2D5431-D5FF-44BE-B0B0-08FB98FE7B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5605585-26EB-401F-A580-C4F7CFA4C041}"/>
              </a:ext>
            </a:extLst>
          </p:cNvPr>
          <p:cNvSpPr>
            <a:spLocks noGrp="1"/>
          </p:cNvSpPr>
          <p:nvPr>
            <p:ph type="dt" sz="half" idx="10"/>
          </p:nvPr>
        </p:nvSpPr>
        <p:spPr/>
        <p:txBody>
          <a:bodyPr/>
          <a:lstStyle/>
          <a:p>
            <a:fld id="{284D57D4-96EB-485F-885D-A03F9F5EA4CF}" type="datetimeFigureOut">
              <a:rPr lang="en-CA" smtClean="0"/>
              <a:t>2020-09-29</a:t>
            </a:fld>
            <a:endParaRPr lang="en-CA"/>
          </a:p>
        </p:txBody>
      </p:sp>
      <p:sp>
        <p:nvSpPr>
          <p:cNvPr id="5" name="Footer Placeholder 4">
            <a:extLst>
              <a:ext uri="{FF2B5EF4-FFF2-40B4-BE49-F238E27FC236}">
                <a16:creationId xmlns:a16="http://schemas.microsoft.com/office/drawing/2014/main" id="{61C0C38E-E9B1-4C96-BCC8-D99371EEC1E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262FE22-3A5F-4449-8898-C66D83582079}"/>
              </a:ext>
            </a:extLst>
          </p:cNvPr>
          <p:cNvSpPr>
            <a:spLocks noGrp="1"/>
          </p:cNvSpPr>
          <p:nvPr>
            <p:ph type="sldNum" sz="quarter" idx="12"/>
          </p:nvPr>
        </p:nvSpPr>
        <p:spPr/>
        <p:txBody>
          <a:bodyPr/>
          <a:lstStyle/>
          <a:p>
            <a:fld id="{EDB07C55-DE05-4A86-BC70-31208D07C5A7}" type="slidenum">
              <a:rPr lang="en-CA" smtClean="0"/>
              <a:t>‹#›</a:t>
            </a:fld>
            <a:endParaRPr lang="en-CA"/>
          </a:p>
        </p:txBody>
      </p:sp>
    </p:spTree>
    <p:extLst>
      <p:ext uri="{BB962C8B-B14F-4D97-AF65-F5344CB8AC3E}">
        <p14:creationId xmlns:p14="http://schemas.microsoft.com/office/powerpoint/2010/main" val="3384854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84F19-5B91-4971-9D24-A632D22ADBF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33F3CFF-4A4B-43E2-BFF5-AE65291855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0852F4D-E9D6-4D7B-ABCA-577B628FC93F}"/>
              </a:ext>
            </a:extLst>
          </p:cNvPr>
          <p:cNvSpPr>
            <a:spLocks noGrp="1"/>
          </p:cNvSpPr>
          <p:nvPr>
            <p:ph type="dt" sz="half" idx="10"/>
          </p:nvPr>
        </p:nvSpPr>
        <p:spPr/>
        <p:txBody>
          <a:bodyPr/>
          <a:lstStyle/>
          <a:p>
            <a:fld id="{284D57D4-96EB-485F-885D-A03F9F5EA4CF}" type="datetimeFigureOut">
              <a:rPr lang="en-CA" smtClean="0"/>
              <a:t>2020-09-29</a:t>
            </a:fld>
            <a:endParaRPr lang="en-CA"/>
          </a:p>
        </p:txBody>
      </p:sp>
      <p:sp>
        <p:nvSpPr>
          <p:cNvPr id="5" name="Footer Placeholder 4">
            <a:extLst>
              <a:ext uri="{FF2B5EF4-FFF2-40B4-BE49-F238E27FC236}">
                <a16:creationId xmlns:a16="http://schemas.microsoft.com/office/drawing/2014/main" id="{CCA47111-CDAF-464F-BD09-99452F60400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90CE59C-78F6-4935-AE8B-E3198D8C09E6}"/>
              </a:ext>
            </a:extLst>
          </p:cNvPr>
          <p:cNvSpPr>
            <a:spLocks noGrp="1"/>
          </p:cNvSpPr>
          <p:nvPr>
            <p:ph type="sldNum" sz="quarter" idx="12"/>
          </p:nvPr>
        </p:nvSpPr>
        <p:spPr/>
        <p:txBody>
          <a:bodyPr/>
          <a:lstStyle/>
          <a:p>
            <a:fld id="{EDB07C55-DE05-4A86-BC70-31208D07C5A7}" type="slidenum">
              <a:rPr lang="en-CA" smtClean="0"/>
              <a:t>‹#›</a:t>
            </a:fld>
            <a:endParaRPr lang="en-CA"/>
          </a:p>
        </p:txBody>
      </p:sp>
    </p:spTree>
    <p:extLst>
      <p:ext uri="{BB962C8B-B14F-4D97-AF65-F5344CB8AC3E}">
        <p14:creationId xmlns:p14="http://schemas.microsoft.com/office/powerpoint/2010/main" val="3354299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604A56-5CB4-4BC7-BA72-37EC50C12B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507CFD4-6E1D-4973-B922-472C9FB239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2901650-46DF-43FB-9A3B-A5CD84F4C466}"/>
              </a:ext>
            </a:extLst>
          </p:cNvPr>
          <p:cNvSpPr>
            <a:spLocks noGrp="1"/>
          </p:cNvSpPr>
          <p:nvPr>
            <p:ph type="dt" sz="half" idx="10"/>
          </p:nvPr>
        </p:nvSpPr>
        <p:spPr/>
        <p:txBody>
          <a:bodyPr/>
          <a:lstStyle/>
          <a:p>
            <a:fld id="{284D57D4-96EB-485F-885D-A03F9F5EA4CF}" type="datetimeFigureOut">
              <a:rPr lang="en-CA" smtClean="0"/>
              <a:t>2020-09-29</a:t>
            </a:fld>
            <a:endParaRPr lang="en-CA"/>
          </a:p>
        </p:txBody>
      </p:sp>
      <p:sp>
        <p:nvSpPr>
          <p:cNvPr id="5" name="Footer Placeholder 4">
            <a:extLst>
              <a:ext uri="{FF2B5EF4-FFF2-40B4-BE49-F238E27FC236}">
                <a16:creationId xmlns:a16="http://schemas.microsoft.com/office/drawing/2014/main" id="{B10F020A-FC80-49E5-9363-F51447315C3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9CB1F3C-7EF7-4710-84AF-B799B3DD0CCD}"/>
              </a:ext>
            </a:extLst>
          </p:cNvPr>
          <p:cNvSpPr>
            <a:spLocks noGrp="1"/>
          </p:cNvSpPr>
          <p:nvPr>
            <p:ph type="sldNum" sz="quarter" idx="12"/>
          </p:nvPr>
        </p:nvSpPr>
        <p:spPr/>
        <p:txBody>
          <a:bodyPr/>
          <a:lstStyle/>
          <a:p>
            <a:fld id="{EDB07C55-DE05-4A86-BC70-31208D07C5A7}" type="slidenum">
              <a:rPr lang="en-CA" smtClean="0"/>
              <a:t>‹#›</a:t>
            </a:fld>
            <a:endParaRPr lang="en-CA"/>
          </a:p>
        </p:txBody>
      </p:sp>
    </p:spTree>
    <p:extLst>
      <p:ext uri="{BB962C8B-B14F-4D97-AF65-F5344CB8AC3E}">
        <p14:creationId xmlns:p14="http://schemas.microsoft.com/office/powerpoint/2010/main" val="1137952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E5B47-2EC6-48BC-8DD6-BE05C4B29C0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A56669D-0B7F-4A86-AD0D-C7F8D5192E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A414E3D-C639-4A52-BBD4-457536FB78D3}"/>
              </a:ext>
            </a:extLst>
          </p:cNvPr>
          <p:cNvSpPr>
            <a:spLocks noGrp="1"/>
          </p:cNvSpPr>
          <p:nvPr>
            <p:ph type="dt" sz="half" idx="10"/>
          </p:nvPr>
        </p:nvSpPr>
        <p:spPr/>
        <p:txBody>
          <a:bodyPr/>
          <a:lstStyle/>
          <a:p>
            <a:fld id="{284D57D4-96EB-485F-885D-A03F9F5EA4CF}" type="datetimeFigureOut">
              <a:rPr lang="en-CA" smtClean="0"/>
              <a:t>2020-09-29</a:t>
            </a:fld>
            <a:endParaRPr lang="en-CA"/>
          </a:p>
        </p:txBody>
      </p:sp>
      <p:sp>
        <p:nvSpPr>
          <p:cNvPr id="5" name="Footer Placeholder 4">
            <a:extLst>
              <a:ext uri="{FF2B5EF4-FFF2-40B4-BE49-F238E27FC236}">
                <a16:creationId xmlns:a16="http://schemas.microsoft.com/office/drawing/2014/main" id="{21156922-F240-4EF3-905E-B9DFB25775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D265727-CADB-4DD6-9046-F110089784BB}"/>
              </a:ext>
            </a:extLst>
          </p:cNvPr>
          <p:cNvSpPr>
            <a:spLocks noGrp="1"/>
          </p:cNvSpPr>
          <p:nvPr>
            <p:ph type="sldNum" sz="quarter" idx="12"/>
          </p:nvPr>
        </p:nvSpPr>
        <p:spPr/>
        <p:txBody>
          <a:bodyPr/>
          <a:lstStyle/>
          <a:p>
            <a:fld id="{EDB07C55-DE05-4A86-BC70-31208D07C5A7}" type="slidenum">
              <a:rPr lang="en-CA" smtClean="0"/>
              <a:t>‹#›</a:t>
            </a:fld>
            <a:endParaRPr lang="en-CA"/>
          </a:p>
        </p:txBody>
      </p:sp>
    </p:spTree>
    <p:extLst>
      <p:ext uri="{BB962C8B-B14F-4D97-AF65-F5344CB8AC3E}">
        <p14:creationId xmlns:p14="http://schemas.microsoft.com/office/powerpoint/2010/main" val="3786285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3CCD-9691-4A96-A2D6-D1F53F47FC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F93C4D3-7251-48A1-AEDE-AEBC7EF1E1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73DB80-1867-4ABC-85FB-CF546D13A0AD}"/>
              </a:ext>
            </a:extLst>
          </p:cNvPr>
          <p:cNvSpPr>
            <a:spLocks noGrp="1"/>
          </p:cNvSpPr>
          <p:nvPr>
            <p:ph type="dt" sz="half" idx="10"/>
          </p:nvPr>
        </p:nvSpPr>
        <p:spPr/>
        <p:txBody>
          <a:bodyPr/>
          <a:lstStyle/>
          <a:p>
            <a:fld id="{284D57D4-96EB-485F-885D-A03F9F5EA4CF}" type="datetimeFigureOut">
              <a:rPr lang="en-CA" smtClean="0"/>
              <a:t>2020-09-29</a:t>
            </a:fld>
            <a:endParaRPr lang="en-CA"/>
          </a:p>
        </p:txBody>
      </p:sp>
      <p:sp>
        <p:nvSpPr>
          <p:cNvPr id="5" name="Footer Placeholder 4">
            <a:extLst>
              <a:ext uri="{FF2B5EF4-FFF2-40B4-BE49-F238E27FC236}">
                <a16:creationId xmlns:a16="http://schemas.microsoft.com/office/drawing/2014/main" id="{6460258E-3BB7-41C5-B0BC-F8716E7B406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BBADF5B-5B74-46CE-A56F-B633CC5AA595}"/>
              </a:ext>
            </a:extLst>
          </p:cNvPr>
          <p:cNvSpPr>
            <a:spLocks noGrp="1"/>
          </p:cNvSpPr>
          <p:nvPr>
            <p:ph type="sldNum" sz="quarter" idx="12"/>
          </p:nvPr>
        </p:nvSpPr>
        <p:spPr/>
        <p:txBody>
          <a:bodyPr/>
          <a:lstStyle/>
          <a:p>
            <a:fld id="{EDB07C55-DE05-4A86-BC70-31208D07C5A7}" type="slidenum">
              <a:rPr lang="en-CA" smtClean="0"/>
              <a:t>‹#›</a:t>
            </a:fld>
            <a:endParaRPr lang="en-CA"/>
          </a:p>
        </p:txBody>
      </p:sp>
    </p:spTree>
    <p:extLst>
      <p:ext uri="{BB962C8B-B14F-4D97-AF65-F5344CB8AC3E}">
        <p14:creationId xmlns:p14="http://schemas.microsoft.com/office/powerpoint/2010/main" val="3464261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31F6C-47D6-4523-87B1-1626B9665DD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3B1AB54-B5F7-4311-8217-7E3769EF6F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A5E7B8C-B146-4CDF-B078-67A0EE6B56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1B80579-953F-4F41-9BCB-8913DA946FBA}"/>
              </a:ext>
            </a:extLst>
          </p:cNvPr>
          <p:cNvSpPr>
            <a:spLocks noGrp="1"/>
          </p:cNvSpPr>
          <p:nvPr>
            <p:ph type="dt" sz="half" idx="10"/>
          </p:nvPr>
        </p:nvSpPr>
        <p:spPr/>
        <p:txBody>
          <a:bodyPr/>
          <a:lstStyle/>
          <a:p>
            <a:fld id="{284D57D4-96EB-485F-885D-A03F9F5EA4CF}" type="datetimeFigureOut">
              <a:rPr lang="en-CA" smtClean="0"/>
              <a:t>2020-09-29</a:t>
            </a:fld>
            <a:endParaRPr lang="en-CA"/>
          </a:p>
        </p:txBody>
      </p:sp>
      <p:sp>
        <p:nvSpPr>
          <p:cNvPr id="6" name="Footer Placeholder 5">
            <a:extLst>
              <a:ext uri="{FF2B5EF4-FFF2-40B4-BE49-F238E27FC236}">
                <a16:creationId xmlns:a16="http://schemas.microsoft.com/office/drawing/2014/main" id="{17392BE6-7135-4CB5-89D6-9D9981B1AAE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1E242C2-51E3-4A35-BCB5-C5A81A8CE00C}"/>
              </a:ext>
            </a:extLst>
          </p:cNvPr>
          <p:cNvSpPr>
            <a:spLocks noGrp="1"/>
          </p:cNvSpPr>
          <p:nvPr>
            <p:ph type="sldNum" sz="quarter" idx="12"/>
          </p:nvPr>
        </p:nvSpPr>
        <p:spPr/>
        <p:txBody>
          <a:bodyPr/>
          <a:lstStyle/>
          <a:p>
            <a:fld id="{EDB07C55-DE05-4A86-BC70-31208D07C5A7}" type="slidenum">
              <a:rPr lang="en-CA" smtClean="0"/>
              <a:t>‹#›</a:t>
            </a:fld>
            <a:endParaRPr lang="en-CA"/>
          </a:p>
        </p:txBody>
      </p:sp>
    </p:spTree>
    <p:extLst>
      <p:ext uri="{BB962C8B-B14F-4D97-AF65-F5344CB8AC3E}">
        <p14:creationId xmlns:p14="http://schemas.microsoft.com/office/powerpoint/2010/main" val="2160180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D11A-42A7-412D-87FB-8315E9A5808A}"/>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98968DD-1E3F-4BDF-BCA1-21F3F3974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378E27-D17C-4926-901B-318C040F38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B390821-6708-4581-975E-3C87A0BA4D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9D402B-EF6B-4F04-AE9E-58C2D99BA7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14E8121-22E9-4C44-AF20-BE1527F908D6}"/>
              </a:ext>
            </a:extLst>
          </p:cNvPr>
          <p:cNvSpPr>
            <a:spLocks noGrp="1"/>
          </p:cNvSpPr>
          <p:nvPr>
            <p:ph type="dt" sz="half" idx="10"/>
          </p:nvPr>
        </p:nvSpPr>
        <p:spPr/>
        <p:txBody>
          <a:bodyPr/>
          <a:lstStyle/>
          <a:p>
            <a:fld id="{284D57D4-96EB-485F-885D-A03F9F5EA4CF}" type="datetimeFigureOut">
              <a:rPr lang="en-CA" smtClean="0"/>
              <a:t>2020-09-29</a:t>
            </a:fld>
            <a:endParaRPr lang="en-CA"/>
          </a:p>
        </p:txBody>
      </p:sp>
      <p:sp>
        <p:nvSpPr>
          <p:cNvPr id="8" name="Footer Placeholder 7">
            <a:extLst>
              <a:ext uri="{FF2B5EF4-FFF2-40B4-BE49-F238E27FC236}">
                <a16:creationId xmlns:a16="http://schemas.microsoft.com/office/drawing/2014/main" id="{3F7DF95B-32D7-4CA8-8D6A-2442FE5B4B68}"/>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37E430E-0801-4874-BE8C-20D10F9910AB}"/>
              </a:ext>
            </a:extLst>
          </p:cNvPr>
          <p:cNvSpPr>
            <a:spLocks noGrp="1"/>
          </p:cNvSpPr>
          <p:nvPr>
            <p:ph type="sldNum" sz="quarter" idx="12"/>
          </p:nvPr>
        </p:nvSpPr>
        <p:spPr/>
        <p:txBody>
          <a:bodyPr/>
          <a:lstStyle/>
          <a:p>
            <a:fld id="{EDB07C55-DE05-4A86-BC70-31208D07C5A7}" type="slidenum">
              <a:rPr lang="en-CA" smtClean="0"/>
              <a:t>‹#›</a:t>
            </a:fld>
            <a:endParaRPr lang="en-CA"/>
          </a:p>
        </p:txBody>
      </p:sp>
    </p:spTree>
    <p:extLst>
      <p:ext uri="{BB962C8B-B14F-4D97-AF65-F5344CB8AC3E}">
        <p14:creationId xmlns:p14="http://schemas.microsoft.com/office/powerpoint/2010/main" val="103071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A5966-06AD-400E-803A-2830E6518DA7}"/>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74EF1C0-915C-4F9F-B6F8-34FCB214FAE3}"/>
              </a:ext>
            </a:extLst>
          </p:cNvPr>
          <p:cNvSpPr>
            <a:spLocks noGrp="1"/>
          </p:cNvSpPr>
          <p:nvPr>
            <p:ph type="dt" sz="half" idx="10"/>
          </p:nvPr>
        </p:nvSpPr>
        <p:spPr/>
        <p:txBody>
          <a:bodyPr/>
          <a:lstStyle/>
          <a:p>
            <a:fld id="{284D57D4-96EB-485F-885D-A03F9F5EA4CF}" type="datetimeFigureOut">
              <a:rPr lang="en-CA" smtClean="0"/>
              <a:t>2020-09-29</a:t>
            </a:fld>
            <a:endParaRPr lang="en-CA"/>
          </a:p>
        </p:txBody>
      </p:sp>
      <p:sp>
        <p:nvSpPr>
          <p:cNvPr id="4" name="Footer Placeholder 3">
            <a:extLst>
              <a:ext uri="{FF2B5EF4-FFF2-40B4-BE49-F238E27FC236}">
                <a16:creationId xmlns:a16="http://schemas.microsoft.com/office/drawing/2014/main" id="{51A5FAA9-7427-4017-B7F1-61B7297C234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4716EB0-0C9E-48B1-A388-ABAF8F8ED059}"/>
              </a:ext>
            </a:extLst>
          </p:cNvPr>
          <p:cNvSpPr>
            <a:spLocks noGrp="1"/>
          </p:cNvSpPr>
          <p:nvPr>
            <p:ph type="sldNum" sz="quarter" idx="12"/>
          </p:nvPr>
        </p:nvSpPr>
        <p:spPr/>
        <p:txBody>
          <a:bodyPr/>
          <a:lstStyle/>
          <a:p>
            <a:fld id="{EDB07C55-DE05-4A86-BC70-31208D07C5A7}" type="slidenum">
              <a:rPr lang="en-CA" smtClean="0"/>
              <a:t>‹#›</a:t>
            </a:fld>
            <a:endParaRPr lang="en-CA"/>
          </a:p>
        </p:txBody>
      </p:sp>
    </p:spTree>
    <p:extLst>
      <p:ext uri="{BB962C8B-B14F-4D97-AF65-F5344CB8AC3E}">
        <p14:creationId xmlns:p14="http://schemas.microsoft.com/office/powerpoint/2010/main" val="194885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3D9000-27FD-4772-AF4D-93E6A138C280}"/>
              </a:ext>
            </a:extLst>
          </p:cNvPr>
          <p:cNvSpPr>
            <a:spLocks noGrp="1"/>
          </p:cNvSpPr>
          <p:nvPr>
            <p:ph type="dt" sz="half" idx="10"/>
          </p:nvPr>
        </p:nvSpPr>
        <p:spPr/>
        <p:txBody>
          <a:bodyPr/>
          <a:lstStyle/>
          <a:p>
            <a:fld id="{284D57D4-96EB-485F-885D-A03F9F5EA4CF}" type="datetimeFigureOut">
              <a:rPr lang="en-CA" smtClean="0"/>
              <a:t>2020-09-29</a:t>
            </a:fld>
            <a:endParaRPr lang="en-CA"/>
          </a:p>
        </p:txBody>
      </p:sp>
      <p:sp>
        <p:nvSpPr>
          <p:cNvPr id="3" name="Footer Placeholder 2">
            <a:extLst>
              <a:ext uri="{FF2B5EF4-FFF2-40B4-BE49-F238E27FC236}">
                <a16:creationId xmlns:a16="http://schemas.microsoft.com/office/drawing/2014/main" id="{6DFBBA7F-CEF3-4200-9B6F-C133A8B7F94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50EDEE6-91DB-4D62-A790-7E8D5FE2CE0C}"/>
              </a:ext>
            </a:extLst>
          </p:cNvPr>
          <p:cNvSpPr>
            <a:spLocks noGrp="1"/>
          </p:cNvSpPr>
          <p:nvPr>
            <p:ph type="sldNum" sz="quarter" idx="12"/>
          </p:nvPr>
        </p:nvSpPr>
        <p:spPr/>
        <p:txBody>
          <a:bodyPr/>
          <a:lstStyle/>
          <a:p>
            <a:fld id="{EDB07C55-DE05-4A86-BC70-31208D07C5A7}" type="slidenum">
              <a:rPr lang="en-CA" smtClean="0"/>
              <a:t>‹#›</a:t>
            </a:fld>
            <a:endParaRPr lang="en-CA"/>
          </a:p>
        </p:txBody>
      </p:sp>
    </p:spTree>
    <p:extLst>
      <p:ext uri="{BB962C8B-B14F-4D97-AF65-F5344CB8AC3E}">
        <p14:creationId xmlns:p14="http://schemas.microsoft.com/office/powerpoint/2010/main" val="2947804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A595-FB8D-48BF-85CD-0BED13D35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EE4A508-8447-429A-8E55-874ACAB9CA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1EA9D00-96A5-496F-95ED-A1A592E0E7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EBFD5-86B6-46A2-81D4-A588B9FB015B}"/>
              </a:ext>
            </a:extLst>
          </p:cNvPr>
          <p:cNvSpPr>
            <a:spLocks noGrp="1"/>
          </p:cNvSpPr>
          <p:nvPr>
            <p:ph type="dt" sz="half" idx="10"/>
          </p:nvPr>
        </p:nvSpPr>
        <p:spPr/>
        <p:txBody>
          <a:bodyPr/>
          <a:lstStyle/>
          <a:p>
            <a:fld id="{284D57D4-96EB-485F-885D-A03F9F5EA4CF}" type="datetimeFigureOut">
              <a:rPr lang="en-CA" smtClean="0"/>
              <a:t>2020-09-29</a:t>
            </a:fld>
            <a:endParaRPr lang="en-CA"/>
          </a:p>
        </p:txBody>
      </p:sp>
      <p:sp>
        <p:nvSpPr>
          <p:cNvPr id="6" name="Footer Placeholder 5">
            <a:extLst>
              <a:ext uri="{FF2B5EF4-FFF2-40B4-BE49-F238E27FC236}">
                <a16:creationId xmlns:a16="http://schemas.microsoft.com/office/drawing/2014/main" id="{11F3C5D8-6C81-46B1-A974-BD2FD2E6EB7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1850BC5-C9A0-434E-9706-6FD8EF18FEBD}"/>
              </a:ext>
            </a:extLst>
          </p:cNvPr>
          <p:cNvSpPr>
            <a:spLocks noGrp="1"/>
          </p:cNvSpPr>
          <p:nvPr>
            <p:ph type="sldNum" sz="quarter" idx="12"/>
          </p:nvPr>
        </p:nvSpPr>
        <p:spPr/>
        <p:txBody>
          <a:bodyPr/>
          <a:lstStyle/>
          <a:p>
            <a:fld id="{EDB07C55-DE05-4A86-BC70-31208D07C5A7}" type="slidenum">
              <a:rPr lang="en-CA" smtClean="0"/>
              <a:t>‹#›</a:t>
            </a:fld>
            <a:endParaRPr lang="en-CA"/>
          </a:p>
        </p:txBody>
      </p:sp>
    </p:spTree>
    <p:extLst>
      <p:ext uri="{BB962C8B-B14F-4D97-AF65-F5344CB8AC3E}">
        <p14:creationId xmlns:p14="http://schemas.microsoft.com/office/powerpoint/2010/main" val="3136463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036A5-2E6F-451C-BD8A-BBCB3B1FE8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B705540-3B4E-4D31-B0A6-4FC713EE4F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AC3EB517-C45B-4940-9B06-4E1F55F5D6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5F53D7-E620-495E-8001-F6989DD33982}"/>
              </a:ext>
            </a:extLst>
          </p:cNvPr>
          <p:cNvSpPr>
            <a:spLocks noGrp="1"/>
          </p:cNvSpPr>
          <p:nvPr>
            <p:ph type="dt" sz="half" idx="10"/>
          </p:nvPr>
        </p:nvSpPr>
        <p:spPr/>
        <p:txBody>
          <a:bodyPr/>
          <a:lstStyle/>
          <a:p>
            <a:fld id="{284D57D4-96EB-485F-885D-A03F9F5EA4CF}" type="datetimeFigureOut">
              <a:rPr lang="en-CA" smtClean="0"/>
              <a:t>2020-09-29</a:t>
            </a:fld>
            <a:endParaRPr lang="en-CA"/>
          </a:p>
        </p:txBody>
      </p:sp>
      <p:sp>
        <p:nvSpPr>
          <p:cNvPr id="6" name="Footer Placeholder 5">
            <a:extLst>
              <a:ext uri="{FF2B5EF4-FFF2-40B4-BE49-F238E27FC236}">
                <a16:creationId xmlns:a16="http://schemas.microsoft.com/office/drawing/2014/main" id="{10D68ACD-B2F0-476E-BD8F-8EB76C9BF06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58C4F2B-D316-4097-AE06-FA388F80B5A1}"/>
              </a:ext>
            </a:extLst>
          </p:cNvPr>
          <p:cNvSpPr>
            <a:spLocks noGrp="1"/>
          </p:cNvSpPr>
          <p:nvPr>
            <p:ph type="sldNum" sz="quarter" idx="12"/>
          </p:nvPr>
        </p:nvSpPr>
        <p:spPr/>
        <p:txBody>
          <a:bodyPr/>
          <a:lstStyle/>
          <a:p>
            <a:fld id="{EDB07C55-DE05-4A86-BC70-31208D07C5A7}" type="slidenum">
              <a:rPr lang="en-CA" smtClean="0"/>
              <a:t>‹#›</a:t>
            </a:fld>
            <a:endParaRPr lang="en-CA"/>
          </a:p>
        </p:txBody>
      </p:sp>
    </p:spTree>
    <p:extLst>
      <p:ext uri="{BB962C8B-B14F-4D97-AF65-F5344CB8AC3E}">
        <p14:creationId xmlns:p14="http://schemas.microsoft.com/office/powerpoint/2010/main" val="3256644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9802F1-E657-4CF1-BD6A-4EFC93A24A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627A822-0EBA-48C7-A780-CD8AE4CEED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43EF5F9-0F07-4041-936C-F6A72F130F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4D57D4-96EB-485F-885D-A03F9F5EA4CF}" type="datetimeFigureOut">
              <a:rPr lang="en-CA" smtClean="0"/>
              <a:t>2020-09-29</a:t>
            </a:fld>
            <a:endParaRPr lang="en-CA"/>
          </a:p>
        </p:txBody>
      </p:sp>
      <p:sp>
        <p:nvSpPr>
          <p:cNvPr id="5" name="Footer Placeholder 4">
            <a:extLst>
              <a:ext uri="{FF2B5EF4-FFF2-40B4-BE49-F238E27FC236}">
                <a16:creationId xmlns:a16="http://schemas.microsoft.com/office/drawing/2014/main" id="{500C60C3-4B15-4785-B413-CFEA33C508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B5F7811E-C073-4268-BAEF-6F604A18A6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B07C55-DE05-4A86-BC70-31208D07C5A7}" type="slidenum">
              <a:rPr lang="en-CA" smtClean="0"/>
              <a:t>‹#›</a:t>
            </a:fld>
            <a:endParaRPr lang="en-CA"/>
          </a:p>
        </p:txBody>
      </p:sp>
    </p:spTree>
    <p:extLst>
      <p:ext uri="{BB962C8B-B14F-4D97-AF65-F5344CB8AC3E}">
        <p14:creationId xmlns:p14="http://schemas.microsoft.com/office/powerpoint/2010/main" val="1420339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eff.org/deeplinks/2018/05/eff-presents-cory-doctorows-science-fiction-story-about-our-jailbreaking-petition" TargetMode="External"/><Relationship Id="rId2" Type="http://schemas.openxmlformats.org/officeDocument/2006/relationships/hyperlink" Target="https://www.eff.org/deeplinks/2018/05/eff-presents-mur-laffertys-science-fiction-story-about-our-fair-use-petition" TargetMode="External"/><Relationship Id="rId1" Type="http://schemas.openxmlformats.org/officeDocument/2006/relationships/slideLayout" Target="../slideLayouts/slideLayout2.xml"/><Relationship Id="rId4" Type="http://schemas.openxmlformats.org/officeDocument/2006/relationships/hyperlink" Target="https://www.eff.org/deeplinks/2018/08/telling-truth-about-defects-technology-should-never-ever-ever-be-illegal-eve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evandentremont.com/some-information-on-the-freedom-of-information-hack/"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EF55-43E3-4350-BE63-9CB115E94364}"/>
              </a:ext>
            </a:extLst>
          </p:cNvPr>
          <p:cNvSpPr>
            <a:spLocks noGrp="1"/>
          </p:cNvSpPr>
          <p:nvPr>
            <p:ph type="ctrTitle"/>
          </p:nvPr>
        </p:nvSpPr>
        <p:spPr/>
        <p:txBody>
          <a:bodyPr/>
          <a:lstStyle/>
          <a:p>
            <a:r>
              <a:rPr lang="en-US" dirty="0"/>
              <a:t>0x106 – Engineering Ethics &amp; Computer Security</a:t>
            </a:r>
            <a:endParaRPr lang="en-CA" dirty="0"/>
          </a:p>
        </p:txBody>
      </p:sp>
      <p:sp>
        <p:nvSpPr>
          <p:cNvPr id="3" name="Subtitle 2">
            <a:extLst>
              <a:ext uri="{FF2B5EF4-FFF2-40B4-BE49-F238E27FC236}">
                <a16:creationId xmlns:a16="http://schemas.microsoft.com/office/drawing/2014/main" id="{B30F939F-753C-45A0-BC3A-73D8DCDC6BA1}"/>
              </a:ext>
            </a:extLst>
          </p:cNvPr>
          <p:cNvSpPr>
            <a:spLocks noGrp="1"/>
          </p:cNvSpPr>
          <p:nvPr>
            <p:ph type="subTitle" idx="1"/>
          </p:nvPr>
        </p:nvSpPr>
        <p:spPr/>
        <p:txBody>
          <a:bodyPr>
            <a:normAutofit lnSpcReduction="10000"/>
          </a:bodyPr>
          <a:lstStyle/>
          <a:p>
            <a:r>
              <a:rPr lang="en-US" sz="2400" b="1" dirty="0"/>
              <a:t>ECED4406 – Computer Security</a:t>
            </a:r>
          </a:p>
          <a:p>
            <a:endParaRPr lang="en-US" sz="2400" b="1" dirty="0"/>
          </a:p>
          <a:p>
            <a:r>
              <a:rPr lang="en-US" sz="2400" b="1" dirty="0"/>
              <a:t>Dr. Colin O’Flynn</a:t>
            </a:r>
          </a:p>
          <a:p>
            <a:r>
              <a:rPr lang="en-US" sz="2400" b="1" dirty="0"/>
              <a:t>Dalhousie University.</a:t>
            </a:r>
            <a:endParaRPr lang="en-CA" sz="2400" b="1" dirty="0"/>
          </a:p>
          <a:p>
            <a:endParaRPr lang="en-CA" dirty="0"/>
          </a:p>
        </p:txBody>
      </p:sp>
    </p:spTree>
    <p:extLst>
      <p:ext uri="{BB962C8B-B14F-4D97-AF65-F5344CB8AC3E}">
        <p14:creationId xmlns:p14="http://schemas.microsoft.com/office/powerpoint/2010/main" val="2536114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05D3-0CCC-4CB4-88F6-A6ED589D9ED1}"/>
              </a:ext>
            </a:extLst>
          </p:cNvPr>
          <p:cNvSpPr>
            <a:spLocks noGrp="1"/>
          </p:cNvSpPr>
          <p:nvPr>
            <p:ph type="title"/>
          </p:nvPr>
        </p:nvSpPr>
        <p:spPr/>
        <p:txBody>
          <a:bodyPr/>
          <a:lstStyle/>
          <a:p>
            <a:r>
              <a:rPr lang="en-US" dirty="0"/>
              <a:t>Normal Disclosure Process</a:t>
            </a:r>
            <a:endParaRPr lang="en-CA" dirty="0"/>
          </a:p>
        </p:txBody>
      </p:sp>
      <p:sp>
        <p:nvSpPr>
          <p:cNvPr id="3" name="Content Placeholder 2">
            <a:extLst>
              <a:ext uri="{FF2B5EF4-FFF2-40B4-BE49-F238E27FC236}">
                <a16:creationId xmlns:a16="http://schemas.microsoft.com/office/drawing/2014/main" id="{503A9492-9E7E-432E-BBB9-EE03E84084CF}"/>
              </a:ext>
            </a:extLst>
          </p:cNvPr>
          <p:cNvSpPr>
            <a:spLocks noGrp="1"/>
          </p:cNvSpPr>
          <p:nvPr>
            <p:ph idx="1"/>
          </p:nvPr>
        </p:nvSpPr>
        <p:spPr>
          <a:xfrm>
            <a:off x="838200" y="1825625"/>
            <a:ext cx="10515600" cy="2062434"/>
          </a:xfrm>
        </p:spPr>
        <p:txBody>
          <a:bodyPr/>
          <a:lstStyle/>
          <a:p>
            <a:r>
              <a:rPr lang="en-US" dirty="0"/>
              <a:t>Disclosure means telling the affected party (company) about your results.</a:t>
            </a:r>
          </a:p>
          <a:p>
            <a:r>
              <a:rPr lang="en-US" dirty="0"/>
              <a:t>Give them time to fix the problem.</a:t>
            </a:r>
          </a:p>
          <a:p>
            <a:r>
              <a:rPr lang="en-US" dirty="0"/>
              <a:t>You reveal your research to the world as “something to build on”.</a:t>
            </a:r>
            <a:endParaRPr lang="en-CA" dirty="0"/>
          </a:p>
        </p:txBody>
      </p:sp>
      <p:sp>
        <p:nvSpPr>
          <p:cNvPr id="5" name="TextBox 4">
            <a:extLst>
              <a:ext uri="{FF2B5EF4-FFF2-40B4-BE49-F238E27FC236}">
                <a16:creationId xmlns:a16="http://schemas.microsoft.com/office/drawing/2014/main" id="{941AC84F-A422-4C6B-9A4C-C0B06F76382B}"/>
              </a:ext>
            </a:extLst>
          </p:cNvPr>
          <p:cNvSpPr txBox="1"/>
          <p:nvPr/>
        </p:nvSpPr>
        <p:spPr>
          <a:xfrm>
            <a:off x="1052506" y="6355344"/>
            <a:ext cx="6096000" cy="369332"/>
          </a:xfrm>
          <a:prstGeom prst="rect">
            <a:avLst/>
          </a:prstGeom>
          <a:noFill/>
        </p:spPr>
        <p:txBody>
          <a:bodyPr wrap="square">
            <a:spAutoFit/>
          </a:bodyPr>
          <a:lstStyle/>
          <a:p>
            <a:r>
              <a:rPr lang="en-CA" dirty="0"/>
              <a:t>https://www.google.com/about/appsecurity/</a:t>
            </a:r>
          </a:p>
        </p:txBody>
      </p:sp>
      <p:pic>
        <p:nvPicPr>
          <p:cNvPr id="6" name="Picture 5">
            <a:extLst>
              <a:ext uri="{FF2B5EF4-FFF2-40B4-BE49-F238E27FC236}">
                <a16:creationId xmlns:a16="http://schemas.microsoft.com/office/drawing/2014/main" id="{9EC89429-BE79-479C-ADA9-D425595D83A4}"/>
              </a:ext>
            </a:extLst>
          </p:cNvPr>
          <p:cNvPicPr>
            <a:picLocks noChangeAspect="1"/>
          </p:cNvPicPr>
          <p:nvPr/>
        </p:nvPicPr>
        <p:blipFill>
          <a:blip r:embed="rId2"/>
          <a:stretch>
            <a:fillRect/>
          </a:stretch>
        </p:blipFill>
        <p:spPr>
          <a:xfrm>
            <a:off x="1052506" y="3779773"/>
            <a:ext cx="4524713" cy="2575571"/>
          </a:xfrm>
          <a:prstGeom prst="rect">
            <a:avLst/>
          </a:prstGeom>
        </p:spPr>
      </p:pic>
    </p:spTree>
    <p:extLst>
      <p:ext uri="{BB962C8B-B14F-4D97-AF65-F5344CB8AC3E}">
        <p14:creationId xmlns:p14="http://schemas.microsoft.com/office/powerpoint/2010/main" val="4104432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14D77-73A3-4438-B284-B29D2A7CCA41}"/>
              </a:ext>
            </a:extLst>
          </p:cNvPr>
          <p:cNvSpPr>
            <a:spLocks noGrp="1"/>
          </p:cNvSpPr>
          <p:nvPr>
            <p:ph type="title"/>
          </p:nvPr>
        </p:nvSpPr>
        <p:spPr/>
        <p:txBody>
          <a:bodyPr/>
          <a:lstStyle/>
          <a:p>
            <a:r>
              <a:rPr lang="en-US" dirty="0"/>
              <a:t>What is Disclosure Timeline?</a:t>
            </a:r>
            <a:endParaRPr lang="en-CA" dirty="0"/>
          </a:p>
        </p:txBody>
      </p:sp>
      <p:sp>
        <p:nvSpPr>
          <p:cNvPr id="3" name="Content Placeholder 2">
            <a:extLst>
              <a:ext uri="{FF2B5EF4-FFF2-40B4-BE49-F238E27FC236}">
                <a16:creationId xmlns:a16="http://schemas.microsoft.com/office/drawing/2014/main" id="{BB33EBE9-CDBD-4CA7-9C28-08C998553A2D}"/>
              </a:ext>
            </a:extLst>
          </p:cNvPr>
          <p:cNvSpPr>
            <a:spLocks noGrp="1"/>
          </p:cNvSpPr>
          <p:nvPr>
            <p:ph idx="1"/>
          </p:nvPr>
        </p:nvSpPr>
        <p:spPr/>
        <p:txBody>
          <a:bodyPr/>
          <a:lstStyle/>
          <a:p>
            <a:pPr marL="0" indent="0">
              <a:buNone/>
            </a:pPr>
            <a:r>
              <a:rPr lang="en-US" dirty="0"/>
              <a:t>Typically two conflicting requirements:</a:t>
            </a:r>
          </a:p>
          <a:p>
            <a:r>
              <a:rPr lang="en-US" dirty="0"/>
              <a:t>Company </a:t>
            </a:r>
            <a:r>
              <a:rPr lang="en-US" dirty="0">
                <a:sym typeface="Wingdings" panose="05000000000000000000" pitchFamily="2" charset="2"/>
              </a:rPr>
              <a:t> Would </a:t>
            </a:r>
            <a:r>
              <a:rPr lang="en-US" i="1" dirty="0">
                <a:sym typeface="Wingdings" panose="05000000000000000000" pitchFamily="2" charset="2"/>
              </a:rPr>
              <a:t>prefer</a:t>
            </a:r>
            <a:r>
              <a:rPr lang="en-US" dirty="0">
                <a:sym typeface="Wingdings" panose="05000000000000000000" pitchFamily="2" charset="2"/>
              </a:rPr>
              <a:t> not to lose face.</a:t>
            </a:r>
          </a:p>
          <a:p>
            <a:r>
              <a:rPr lang="en-US" dirty="0">
                <a:sym typeface="Wingdings" panose="05000000000000000000" pitchFamily="2" charset="2"/>
              </a:rPr>
              <a:t>You  Want recognition for your work.</a:t>
            </a:r>
          </a:p>
          <a:p>
            <a:pPr marL="0" indent="0">
              <a:buNone/>
            </a:pPr>
            <a:endParaRPr lang="en-CA" dirty="0"/>
          </a:p>
          <a:p>
            <a:pPr marL="0" indent="0">
              <a:buNone/>
            </a:pPr>
            <a:r>
              <a:rPr lang="en-CA" dirty="0"/>
              <a:t>“Standard” is around 90 days (3 months), typically enough time to fix… at least for software.</a:t>
            </a:r>
          </a:p>
        </p:txBody>
      </p:sp>
    </p:spTree>
    <p:extLst>
      <p:ext uri="{BB962C8B-B14F-4D97-AF65-F5344CB8AC3E}">
        <p14:creationId xmlns:p14="http://schemas.microsoft.com/office/powerpoint/2010/main" val="194144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434F-0D6A-4D5F-9817-A1543EE3EF34}"/>
              </a:ext>
            </a:extLst>
          </p:cNvPr>
          <p:cNvSpPr>
            <a:spLocks noGrp="1"/>
          </p:cNvSpPr>
          <p:nvPr>
            <p:ph type="title"/>
          </p:nvPr>
        </p:nvSpPr>
        <p:spPr/>
        <p:txBody>
          <a:bodyPr/>
          <a:lstStyle/>
          <a:p>
            <a:r>
              <a:rPr lang="en-US" dirty="0"/>
              <a:t>Disclosure Timeline Trickiness</a:t>
            </a:r>
            <a:endParaRPr lang="en-CA" dirty="0"/>
          </a:p>
        </p:txBody>
      </p:sp>
      <p:sp>
        <p:nvSpPr>
          <p:cNvPr id="3" name="Content Placeholder 2">
            <a:extLst>
              <a:ext uri="{FF2B5EF4-FFF2-40B4-BE49-F238E27FC236}">
                <a16:creationId xmlns:a16="http://schemas.microsoft.com/office/drawing/2014/main" id="{21934B3E-C501-4178-9377-9AAA2A486CEB}"/>
              </a:ext>
            </a:extLst>
          </p:cNvPr>
          <p:cNvSpPr>
            <a:spLocks noGrp="1"/>
          </p:cNvSpPr>
          <p:nvPr>
            <p:ph idx="1"/>
          </p:nvPr>
        </p:nvSpPr>
        <p:spPr/>
        <p:txBody>
          <a:bodyPr/>
          <a:lstStyle/>
          <a:p>
            <a:r>
              <a:rPr lang="en-US" dirty="0"/>
              <a:t>What if company does not agree to disclosure?</a:t>
            </a:r>
          </a:p>
          <a:p>
            <a:endParaRPr lang="en-US" dirty="0"/>
          </a:p>
          <a:p>
            <a:r>
              <a:rPr lang="en-US" dirty="0"/>
              <a:t>What if disclosure timeline is years or device is unfixable?</a:t>
            </a:r>
          </a:p>
          <a:p>
            <a:endParaRPr lang="en-US" dirty="0"/>
          </a:p>
          <a:p>
            <a:r>
              <a:rPr lang="en-US" dirty="0"/>
              <a:t>What if company sues you, threatens injunction, </a:t>
            </a:r>
            <a:r>
              <a:rPr lang="en-US" dirty="0" err="1"/>
              <a:t>etc</a:t>
            </a:r>
            <a:r>
              <a:rPr lang="en-US" dirty="0"/>
              <a:t>?</a:t>
            </a:r>
          </a:p>
          <a:p>
            <a:endParaRPr lang="en-US" dirty="0"/>
          </a:p>
          <a:p>
            <a:endParaRPr lang="en-US" dirty="0"/>
          </a:p>
          <a:p>
            <a:endParaRPr lang="en-US" dirty="0"/>
          </a:p>
          <a:p>
            <a:endParaRPr lang="en-CA" dirty="0"/>
          </a:p>
        </p:txBody>
      </p:sp>
    </p:spTree>
    <p:extLst>
      <p:ext uri="{BB962C8B-B14F-4D97-AF65-F5344CB8AC3E}">
        <p14:creationId xmlns:p14="http://schemas.microsoft.com/office/powerpoint/2010/main" val="3663905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D9CF5-22B9-40B9-B982-C487246DAB5C}"/>
              </a:ext>
            </a:extLst>
          </p:cNvPr>
          <p:cNvSpPr>
            <a:spLocks noGrp="1"/>
          </p:cNvSpPr>
          <p:nvPr>
            <p:ph type="title"/>
          </p:nvPr>
        </p:nvSpPr>
        <p:spPr/>
        <p:txBody>
          <a:bodyPr/>
          <a:lstStyle/>
          <a:p>
            <a:r>
              <a:rPr lang="en-US" dirty="0"/>
              <a:t>Company Side Concerns</a:t>
            </a:r>
            <a:endParaRPr lang="en-CA" dirty="0"/>
          </a:p>
        </p:txBody>
      </p:sp>
      <p:sp>
        <p:nvSpPr>
          <p:cNvPr id="3" name="Content Placeholder 2">
            <a:extLst>
              <a:ext uri="{FF2B5EF4-FFF2-40B4-BE49-F238E27FC236}">
                <a16:creationId xmlns:a16="http://schemas.microsoft.com/office/drawing/2014/main" id="{13FCF10F-0AC6-4C0D-AEDA-38D8441434BE}"/>
              </a:ext>
            </a:extLst>
          </p:cNvPr>
          <p:cNvSpPr>
            <a:spLocks noGrp="1"/>
          </p:cNvSpPr>
          <p:nvPr>
            <p:ph idx="1"/>
          </p:nvPr>
        </p:nvSpPr>
        <p:spPr/>
        <p:txBody>
          <a:bodyPr>
            <a:normAutofit lnSpcReduction="10000"/>
          </a:bodyPr>
          <a:lstStyle/>
          <a:p>
            <a:r>
              <a:rPr lang="en-US" sz="3200" u="sng" dirty="0"/>
              <a:t>Why</a:t>
            </a:r>
            <a:r>
              <a:rPr lang="en-US" sz="3200" dirty="0"/>
              <a:t> did this person do this work?</a:t>
            </a:r>
          </a:p>
          <a:p>
            <a:pPr lvl="1"/>
            <a:r>
              <a:rPr lang="en-US" sz="2800" dirty="0"/>
              <a:t>Do they want fame from the work if not part of some paid engagement?</a:t>
            </a:r>
          </a:p>
          <a:p>
            <a:pPr marL="457200" lvl="1" indent="0">
              <a:buNone/>
            </a:pPr>
            <a:endParaRPr lang="en-US" sz="2800" dirty="0"/>
          </a:p>
          <a:p>
            <a:r>
              <a:rPr lang="en-US" sz="3200" u="sng" dirty="0"/>
              <a:t>What</a:t>
            </a:r>
            <a:r>
              <a:rPr lang="en-US" sz="3200" dirty="0"/>
              <a:t> do they want from us?</a:t>
            </a:r>
          </a:p>
          <a:p>
            <a:pPr lvl="1"/>
            <a:r>
              <a:rPr lang="en-US" sz="2800" dirty="0"/>
              <a:t>Are they trying to get money out of us?</a:t>
            </a:r>
          </a:p>
          <a:p>
            <a:pPr lvl="1"/>
            <a:r>
              <a:rPr lang="en-US" sz="2800" dirty="0"/>
              <a:t>Can we offer them a consultancy or to buy the report </a:t>
            </a:r>
            <a:r>
              <a:rPr lang="en-US" sz="2800" dirty="0" err="1"/>
              <a:t>etc</a:t>
            </a:r>
            <a:r>
              <a:rPr lang="en-US" sz="2800" dirty="0"/>
              <a:t>?</a:t>
            </a:r>
          </a:p>
          <a:p>
            <a:pPr lvl="1"/>
            <a:r>
              <a:rPr lang="en-US" sz="2800" dirty="0"/>
              <a:t>Is it extortion or research?</a:t>
            </a:r>
          </a:p>
          <a:p>
            <a:pPr lvl="1"/>
            <a:endParaRPr lang="en-US" sz="2800" dirty="0"/>
          </a:p>
          <a:p>
            <a:r>
              <a:rPr lang="en-US" sz="3200" dirty="0"/>
              <a:t>How flexible are they in publication plans?</a:t>
            </a:r>
          </a:p>
        </p:txBody>
      </p:sp>
    </p:spTree>
    <p:extLst>
      <p:ext uri="{BB962C8B-B14F-4D97-AF65-F5344CB8AC3E}">
        <p14:creationId xmlns:p14="http://schemas.microsoft.com/office/powerpoint/2010/main" val="2404651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AE167-2ED0-46BA-8580-46E7AD7932E3}"/>
              </a:ext>
            </a:extLst>
          </p:cNvPr>
          <p:cNvSpPr>
            <a:spLocks noGrp="1"/>
          </p:cNvSpPr>
          <p:nvPr>
            <p:ph type="title"/>
          </p:nvPr>
        </p:nvSpPr>
        <p:spPr>
          <a:xfrm>
            <a:off x="838199" y="365125"/>
            <a:ext cx="11219985" cy="1325563"/>
          </a:xfrm>
        </p:spPr>
        <p:txBody>
          <a:bodyPr/>
          <a:lstStyle/>
          <a:p>
            <a:r>
              <a:rPr lang="en-US" dirty="0"/>
              <a:t>Typical Result - Disclosure to Consultancy</a:t>
            </a:r>
            <a:endParaRPr lang="en-CA" dirty="0"/>
          </a:p>
        </p:txBody>
      </p:sp>
      <p:sp>
        <p:nvSpPr>
          <p:cNvPr id="3" name="Content Placeholder 2">
            <a:extLst>
              <a:ext uri="{FF2B5EF4-FFF2-40B4-BE49-F238E27FC236}">
                <a16:creationId xmlns:a16="http://schemas.microsoft.com/office/drawing/2014/main" id="{8BB45F7E-5823-4E50-8CF0-68D5C47E0700}"/>
              </a:ext>
            </a:extLst>
          </p:cNvPr>
          <p:cNvSpPr>
            <a:spLocks noGrp="1"/>
          </p:cNvSpPr>
          <p:nvPr>
            <p:ph idx="1"/>
          </p:nvPr>
        </p:nvSpPr>
        <p:spPr/>
        <p:txBody>
          <a:bodyPr/>
          <a:lstStyle/>
          <a:p>
            <a:r>
              <a:rPr lang="en-US" dirty="0"/>
              <a:t>A company may offer to buy your research.</a:t>
            </a:r>
          </a:p>
          <a:p>
            <a:pPr marL="0" indent="0">
              <a:buNone/>
            </a:pPr>
            <a:endParaRPr lang="en-US" dirty="0"/>
          </a:p>
          <a:p>
            <a:pPr lvl="1"/>
            <a:r>
              <a:rPr lang="en-US" dirty="0"/>
              <a:t>Effectively compensating you for the time – as if they had asked you to perform the work.</a:t>
            </a:r>
          </a:p>
          <a:p>
            <a:pPr marL="457200" lvl="1" indent="0">
              <a:buNone/>
            </a:pPr>
            <a:endParaRPr lang="en-US" dirty="0"/>
          </a:p>
          <a:p>
            <a:pPr lvl="1"/>
            <a:r>
              <a:rPr lang="en-US" dirty="0"/>
              <a:t>This will normally mean you sign a contract including either non-disclosure or more limited disclosure.</a:t>
            </a:r>
          </a:p>
          <a:p>
            <a:pPr lvl="1"/>
            <a:endParaRPr lang="en-US" dirty="0"/>
          </a:p>
          <a:p>
            <a:pPr lvl="1"/>
            <a:r>
              <a:rPr lang="en-US" dirty="0"/>
              <a:t>Normally the case for independent security researchers (i.e., not affiliated with university or company).</a:t>
            </a:r>
            <a:endParaRPr lang="en-CA" dirty="0"/>
          </a:p>
        </p:txBody>
      </p:sp>
    </p:spTree>
    <p:extLst>
      <p:ext uri="{BB962C8B-B14F-4D97-AF65-F5344CB8AC3E}">
        <p14:creationId xmlns:p14="http://schemas.microsoft.com/office/powerpoint/2010/main" val="2610964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23D5C-EAC3-4BCE-94CB-D3D4B9E97790}"/>
              </a:ext>
            </a:extLst>
          </p:cNvPr>
          <p:cNvSpPr>
            <a:spLocks noGrp="1"/>
          </p:cNvSpPr>
          <p:nvPr>
            <p:ph type="title"/>
          </p:nvPr>
        </p:nvSpPr>
        <p:spPr/>
        <p:txBody>
          <a:bodyPr/>
          <a:lstStyle/>
          <a:p>
            <a:r>
              <a:rPr lang="en-US" dirty="0"/>
              <a:t>Disclosure Example – ECU Bootloader</a:t>
            </a:r>
            <a:endParaRPr lang="en-CA" dirty="0"/>
          </a:p>
        </p:txBody>
      </p:sp>
      <p:pic>
        <p:nvPicPr>
          <p:cNvPr id="4" name="Content Placeholder 3">
            <a:extLst>
              <a:ext uri="{FF2B5EF4-FFF2-40B4-BE49-F238E27FC236}">
                <a16:creationId xmlns:a16="http://schemas.microsoft.com/office/drawing/2014/main" id="{4AF280CE-5628-4A85-9FF0-2D6AF7D62016}"/>
              </a:ext>
            </a:extLst>
          </p:cNvPr>
          <p:cNvPicPr>
            <a:picLocks noGrp="1" noChangeAspect="1"/>
          </p:cNvPicPr>
          <p:nvPr>
            <p:ph idx="1"/>
          </p:nvPr>
        </p:nvPicPr>
        <p:blipFill>
          <a:blip r:embed="rId2"/>
          <a:stretch>
            <a:fillRect/>
          </a:stretch>
        </p:blipFill>
        <p:spPr>
          <a:xfrm>
            <a:off x="706787" y="1758718"/>
            <a:ext cx="5039263" cy="4351338"/>
          </a:xfrm>
          <a:prstGeom prst="rect">
            <a:avLst/>
          </a:prstGeom>
        </p:spPr>
      </p:pic>
      <p:sp>
        <p:nvSpPr>
          <p:cNvPr id="7" name="Rectangle 6">
            <a:extLst>
              <a:ext uri="{FF2B5EF4-FFF2-40B4-BE49-F238E27FC236}">
                <a16:creationId xmlns:a16="http://schemas.microsoft.com/office/drawing/2014/main" id="{92068BE8-B187-4181-A06B-8424879E1414}"/>
              </a:ext>
            </a:extLst>
          </p:cNvPr>
          <p:cNvSpPr/>
          <p:nvPr/>
        </p:nvSpPr>
        <p:spPr>
          <a:xfrm>
            <a:off x="981307" y="1992351"/>
            <a:ext cx="854927" cy="1784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Arrow Connector 8">
            <a:extLst>
              <a:ext uri="{FF2B5EF4-FFF2-40B4-BE49-F238E27FC236}">
                <a16:creationId xmlns:a16="http://schemas.microsoft.com/office/drawing/2014/main" id="{9D59AE06-C53A-4DB1-80B5-B82B89FF5BBF}"/>
              </a:ext>
            </a:extLst>
          </p:cNvPr>
          <p:cNvCxnSpPr>
            <a:cxnSpLocks/>
            <a:endCxn id="7" idx="3"/>
          </p:cNvCxnSpPr>
          <p:nvPr/>
        </p:nvCxnSpPr>
        <p:spPr>
          <a:xfrm flipH="1">
            <a:off x="1836234" y="1689118"/>
            <a:ext cx="5296086" cy="392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E2A230C-0DBC-40E5-AEE6-F9B378C9AAB1}"/>
              </a:ext>
            </a:extLst>
          </p:cNvPr>
          <p:cNvSpPr/>
          <p:nvPr/>
        </p:nvSpPr>
        <p:spPr>
          <a:xfrm>
            <a:off x="981306" y="2769885"/>
            <a:ext cx="4764744" cy="5085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F185DC16-CADB-462A-8D69-23488DEF5E98}"/>
              </a:ext>
            </a:extLst>
          </p:cNvPr>
          <p:cNvSpPr/>
          <p:nvPr/>
        </p:nvSpPr>
        <p:spPr>
          <a:xfrm>
            <a:off x="981306" y="5456662"/>
            <a:ext cx="4690948" cy="252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58B00517-D91D-48B5-8433-904549400EDC}"/>
              </a:ext>
            </a:extLst>
          </p:cNvPr>
          <p:cNvSpPr/>
          <p:nvPr/>
        </p:nvSpPr>
        <p:spPr>
          <a:xfrm>
            <a:off x="981306" y="5345150"/>
            <a:ext cx="3412274" cy="111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Arrow Connector 15">
            <a:extLst>
              <a:ext uri="{FF2B5EF4-FFF2-40B4-BE49-F238E27FC236}">
                <a16:creationId xmlns:a16="http://schemas.microsoft.com/office/drawing/2014/main" id="{7CEA184A-4643-417E-A628-15563178EAC7}"/>
              </a:ext>
            </a:extLst>
          </p:cNvPr>
          <p:cNvCxnSpPr>
            <a:cxnSpLocks/>
            <a:stCxn id="24" idx="1"/>
          </p:cNvCxnSpPr>
          <p:nvPr/>
        </p:nvCxnSpPr>
        <p:spPr>
          <a:xfrm flipH="1">
            <a:off x="5746050" y="2911050"/>
            <a:ext cx="1294088" cy="6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F875435-585E-4EAE-B922-5F27546EDBA7}"/>
              </a:ext>
            </a:extLst>
          </p:cNvPr>
          <p:cNvCxnSpPr>
            <a:cxnSpLocks/>
          </p:cNvCxnSpPr>
          <p:nvPr/>
        </p:nvCxnSpPr>
        <p:spPr>
          <a:xfrm flipH="1">
            <a:off x="4393581" y="4529562"/>
            <a:ext cx="2681867" cy="84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E6288-2203-4912-A8F6-3B50619ED662}"/>
              </a:ext>
            </a:extLst>
          </p:cNvPr>
          <p:cNvCxnSpPr>
            <a:cxnSpLocks/>
          </p:cNvCxnSpPr>
          <p:nvPr/>
        </p:nvCxnSpPr>
        <p:spPr>
          <a:xfrm flipH="1">
            <a:off x="5664275" y="5283200"/>
            <a:ext cx="1411173" cy="17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7121D5A-DC21-4923-BF1E-3CBA0A95AEA6}"/>
              </a:ext>
            </a:extLst>
          </p:cNvPr>
          <p:cNvSpPr txBox="1"/>
          <p:nvPr/>
        </p:nvSpPr>
        <p:spPr>
          <a:xfrm>
            <a:off x="7075448" y="1506022"/>
            <a:ext cx="4170556" cy="646331"/>
          </a:xfrm>
          <a:prstGeom prst="rect">
            <a:avLst/>
          </a:prstGeom>
          <a:noFill/>
        </p:spPr>
        <p:txBody>
          <a:bodyPr wrap="square" rtlCol="0">
            <a:spAutoFit/>
          </a:bodyPr>
          <a:lstStyle/>
          <a:p>
            <a:r>
              <a:rPr lang="en-US" dirty="0"/>
              <a:t>#1 Find “Product Security Incident Response”</a:t>
            </a:r>
            <a:endParaRPr lang="en-CA" dirty="0"/>
          </a:p>
        </p:txBody>
      </p:sp>
      <p:sp>
        <p:nvSpPr>
          <p:cNvPr id="24" name="TextBox 23">
            <a:extLst>
              <a:ext uri="{FF2B5EF4-FFF2-40B4-BE49-F238E27FC236}">
                <a16:creationId xmlns:a16="http://schemas.microsoft.com/office/drawing/2014/main" id="{69C1CCD4-9698-4348-A93A-4E134864D255}"/>
              </a:ext>
            </a:extLst>
          </p:cNvPr>
          <p:cNvSpPr txBox="1"/>
          <p:nvPr/>
        </p:nvSpPr>
        <p:spPr>
          <a:xfrm>
            <a:off x="7040138" y="2726384"/>
            <a:ext cx="4170556" cy="369332"/>
          </a:xfrm>
          <a:prstGeom prst="rect">
            <a:avLst/>
          </a:prstGeom>
          <a:noFill/>
        </p:spPr>
        <p:txBody>
          <a:bodyPr wrap="square" rtlCol="0">
            <a:spAutoFit/>
          </a:bodyPr>
          <a:lstStyle/>
          <a:p>
            <a:r>
              <a:rPr lang="en-US" dirty="0"/>
              <a:t>#2 Short summary of issue.</a:t>
            </a:r>
            <a:endParaRPr lang="en-CA" dirty="0"/>
          </a:p>
        </p:txBody>
      </p:sp>
      <p:sp>
        <p:nvSpPr>
          <p:cNvPr id="26" name="TextBox 25">
            <a:extLst>
              <a:ext uri="{FF2B5EF4-FFF2-40B4-BE49-F238E27FC236}">
                <a16:creationId xmlns:a16="http://schemas.microsoft.com/office/drawing/2014/main" id="{5676A5FA-53FF-4D82-AC8C-0E89751F9D13}"/>
              </a:ext>
            </a:extLst>
          </p:cNvPr>
          <p:cNvSpPr txBox="1"/>
          <p:nvPr/>
        </p:nvSpPr>
        <p:spPr>
          <a:xfrm>
            <a:off x="7075448" y="3421566"/>
            <a:ext cx="4170556" cy="923330"/>
          </a:xfrm>
          <a:prstGeom prst="rect">
            <a:avLst/>
          </a:prstGeom>
          <a:noFill/>
        </p:spPr>
        <p:txBody>
          <a:bodyPr wrap="square" rtlCol="0">
            <a:spAutoFit/>
          </a:bodyPr>
          <a:lstStyle/>
          <a:p>
            <a:r>
              <a:rPr lang="en-US" dirty="0"/>
              <a:t>#3 More details (this report was done before full report was written, video URL removed here).</a:t>
            </a:r>
            <a:endParaRPr lang="en-CA" dirty="0"/>
          </a:p>
        </p:txBody>
      </p:sp>
      <p:cxnSp>
        <p:nvCxnSpPr>
          <p:cNvPr id="28" name="Straight Arrow Connector 27">
            <a:extLst>
              <a:ext uri="{FF2B5EF4-FFF2-40B4-BE49-F238E27FC236}">
                <a16:creationId xmlns:a16="http://schemas.microsoft.com/office/drawing/2014/main" id="{29F197E6-0263-4EA5-B7CA-83F2FF8B540A}"/>
              </a:ext>
            </a:extLst>
          </p:cNvPr>
          <p:cNvCxnSpPr>
            <a:cxnSpLocks/>
          </p:cNvCxnSpPr>
          <p:nvPr/>
        </p:nvCxnSpPr>
        <p:spPr>
          <a:xfrm flipH="1">
            <a:off x="2839844" y="3604309"/>
            <a:ext cx="4235604" cy="463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4D3BC5A-F499-4C1A-81F8-DB9E7332FFA1}"/>
              </a:ext>
            </a:extLst>
          </p:cNvPr>
          <p:cNvSpPr txBox="1"/>
          <p:nvPr/>
        </p:nvSpPr>
        <p:spPr>
          <a:xfrm>
            <a:off x="7040138" y="4344896"/>
            <a:ext cx="4170556" cy="646331"/>
          </a:xfrm>
          <a:prstGeom prst="rect">
            <a:avLst/>
          </a:prstGeom>
          <a:noFill/>
        </p:spPr>
        <p:txBody>
          <a:bodyPr wrap="square" rtlCol="0">
            <a:spAutoFit/>
          </a:bodyPr>
          <a:lstStyle/>
          <a:p>
            <a:r>
              <a:rPr lang="en-US" dirty="0"/>
              <a:t>#4 Where I’d like to go with it (publish paper).</a:t>
            </a:r>
            <a:endParaRPr lang="en-CA" dirty="0"/>
          </a:p>
        </p:txBody>
      </p:sp>
      <p:sp>
        <p:nvSpPr>
          <p:cNvPr id="34" name="TextBox 33">
            <a:extLst>
              <a:ext uri="{FF2B5EF4-FFF2-40B4-BE49-F238E27FC236}">
                <a16:creationId xmlns:a16="http://schemas.microsoft.com/office/drawing/2014/main" id="{16DC2B56-D170-49AC-A909-B2CBA8A2F4BF}"/>
              </a:ext>
            </a:extLst>
          </p:cNvPr>
          <p:cNvSpPr txBox="1"/>
          <p:nvPr/>
        </p:nvSpPr>
        <p:spPr>
          <a:xfrm>
            <a:off x="7040138" y="5103593"/>
            <a:ext cx="4170556" cy="646331"/>
          </a:xfrm>
          <a:prstGeom prst="rect">
            <a:avLst/>
          </a:prstGeom>
          <a:noFill/>
        </p:spPr>
        <p:txBody>
          <a:bodyPr wrap="square" rtlCol="0">
            <a:spAutoFit/>
          </a:bodyPr>
          <a:lstStyle/>
          <a:p>
            <a:r>
              <a:rPr lang="en-US" dirty="0"/>
              <a:t>#5 Some friendly comment about not trying to make their life more difficult.</a:t>
            </a:r>
            <a:endParaRPr lang="en-CA" dirty="0"/>
          </a:p>
        </p:txBody>
      </p:sp>
    </p:spTree>
    <p:extLst>
      <p:ext uri="{BB962C8B-B14F-4D97-AF65-F5344CB8AC3E}">
        <p14:creationId xmlns:p14="http://schemas.microsoft.com/office/powerpoint/2010/main" val="53926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0C29C-4EAC-4DBB-9928-5481EF22AE7D}"/>
              </a:ext>
            </a:extLst>
          </p:cNvPr>
          <p:cNvSpPr>
            <a:spLocks noGrp="1"/>
          </p:cNvSpPr>
          <p:nvPr>
            <p:ph type="title"/>
          </p:nvPr>
        </p:nvSpPr>
        <p:spPr/>
        <p:txBody>
          <a:bodyPr/>
          <a:lstStyle/>
          <a:p>
            <a:r>
              <a:rPr lang="en-US" dirty="0"/>
              <a:t>Results of Disclosure</a:t>
            </a:r>
            <a:endParaRPr lang="en-CA" dirty="0"/>
          </a:p>
        </p:txBody>
      </p:sp>
      <p:sp>
        <p:nvSpPr>
          <p:cNvPr id="3" name="Content Placeholder 2">
            <a:extLst>
              <a:ext uri="{FF2B5EF4-FFF2-40B4-BE49-F238E27FC236}">
                <a16:creationId xmlns:a16="http://schemas.microsoft.com/office/drawing/2014/main" id="{3C9F8FB8-149C-4EF6-8A61-996EB06B9922}"/>
              </a:ext>
            </a:extLst>
          </p:cNvPr>
          <p:cNvSpPr>
            <a:spLocks noGrp="1"/>
          </p:cNvSpPr>
          <p:nvPr>
            <p:ph idx="1"/>
          </p:nvPr>
        </p:nvSpPr>
        <p:spPr>
          <a:xfrm>
            <a:off x="838200" y="1690688"/>
            <a:ext cx="10515600" cy="2130463"/>
          </a:xfrm>
        </p:spPr>
        <p:txBody>
          <a:bodyPr>
            <a:normAutofit lnSpcReduction="10000"/>
          </a:bodyPr>
          <a:lstStyle/>
          <a:p>
            <a:r>
              <a:rPr lang="en-US" dirty="0"/>
              <a:t>As NXP knows the product &amp; industry best – they raised some questions to me.</a:t>
            </a:r>
          </a:p>
          <a:p>
            <a:r>
              <a:rPr lang="en-US" dirty="0"/>
              <a:t>Several discussions on answering questions to help understand limitations &amp; possible countermeasures.</a:t>
            </a:r>
          </a:p>
          <a:p>
            <a:r>
              <a:rPr lang="en-US" dirty="0"/>
              <a:t>Limited changes to final publication requested.</a:t>
            </a:r>
            <a:endParaRPr lang="en-CA" dirty="0"/>
          </a:p>
        </p:txBody>
      </p:sp>
      <p:pic>
        <p:nvPicPr>
          <p:cNvPr id="5" name="Picture 4">
            <a:extLst>
              <a:ext uri="{FF2B5EF4-FFF2-40B4-BE49-F238E27FC236}">
                <a16:creationId xmlns:a16="http://schemas.microsoft.com/office/drawing/2014/main" id="{6FA2D5C4-51DD-4F60-B058-6A1E859C6074}"/>
              </a:ext>
            </a:extLst>
          </p:cNvPr>
          <p:cNvPicPr>
            <a:picLocks noChangeAspect="1"/>
          </p:cNvPicPr>
          <p:nvPr/>
        </p:nvPicPr>
        <p:blipFill>
          <a:blip r:embed="rId2"/>
          <a:stretch>
            <a:fillRect/>
          </a:stretch>
        </p:blipFill>
        <p:spPr>
          <a:xfrm>
            <a:off x="5050413" y="4820435"/>
            <a:ext cx="6095997" cy="1010194"/>
          </a:xfrm>
          <a:prstGeom prst="rect">
            <a:avLst/>
          </a:prstGeom>
        </p:spPr>
      </p:pic>
      <p:sp>
        <p:nvSpPr>
          <p:cNvPr id="7" name="TextBox 6">
            <a:extLst>
              <a:ext uri="{FF2B5EF4-FFF2-40B4-BE49-F238E27FC236}">
                <a16:creationId xmlns:a16="http://schemas.microsoft.com/office/drawing/2014/main" id="{AF40D82B-2507-4B17-9B52-33ECDFF4F60C}"/>
              </a:ext>
            </a:extLst>
          </p:cNvPr>
          <p:cNvSpPr txBox="1"/>
          <p:nvPr/>
        </p:nvSpPr>
        <p:spPr>
          <a:xfrm>
            <a:off x="5050413" y="4271710"/>
            <a:ext cx="5542960" cy="369332"/>
          </a:xfrm>
          <a:prstGeom prst="rect">
            <a:avLst/>
          </a:prstGeom>
          <a:noFill/>
        </p:spPr>
        <p:txBody>
          <a:bodyPr wrap="square" rtlCol="0">
            <a:spAutoFit/>
          </a:bodyPr>
          <a:lstStyle/>
          <a:p>
            <a:r>
              <a:rPr lang="en-US" dirty="0"/>
              <a:t>To be presented at ESCAR EU (Nov / 2020)</a:t>
            </a:r>
            <a:endParaRPr lang="en-CA" dirty="0"/>
          </a:p>
        </p:txBody>
      </p:sp>
      <p:pic>
        <p:nvPicPr>
          <p:cNvPr id="8" name="Picture 7">
            <a:extLst>
              <a:ext uri="{FF2B5EF4-FFF2-40B4-BE49-F238E27FC236}">
                <a16:creationId xmlns:a16="http://schemas.microsoft.com/office/drawing/2014/main" id="{6537978A-9278-4839-A3BE-D26A2B2B98D0}"/>
              </a:ext>
            </a:extLst>
          </p:cNvPr>
          <p:cNvPicPr>
            <a:picLocks noChangeAspect="1"/>
          </p:cNvPicPr>
          <p:nvPr/>
        </p:nvPicPr>
        <p:blipFill>
          <a:blip r:embed="rId3"/>
          <a:stretch>
            <a:fillRect/>
          </a:stretch>
        </p:blipFill>
        <p:spPr>
          <a:xfrm>
            <a:off x="1360631" y="3678468"/>
            <a:ext cx="2564598" cy="2632777"/>
          </a:xfrm>
          <a:prstGeom prst="rect">
            <a:avLst/>
          </a:prstGeom>
        </p:spPr>
      </p:pic>
      <p:sp>
        <p:nvSpPr>
          <p:cNvPr id="10" name="TextBox 9">
            <a:extLst>
              <a:ext uri="{FF2B5EF4-FFF2-40B4-BE49-F238E27FC236}">
                <a16:creationId xmlns:a16="http://schemas.microsoft.com/office/drawing/2014/main" id="{EB800276-65D8-40BC-B8DC-3C85E7EF1430}"/>
              </a:ext>
            </a:extLst>
          </p:cNvPr>
          <p:cNvSpPr txBox="1"/>
          <p:nvPr/>
        </p:nvSpPr>
        <p:spPr>
          <a:xfrm>
            <a:off x="1359062" y="6311245"/>
            <a:ext cx="6094428" cy="369332"/>
          </a:xfrm>
          <a:prstGeom prst="rect">
            <a:avLst/>
          </a:prstGeom>
          <a:noFill/>
        </p:spPr>
        <p:txBody>
          <a:bodyPr wrap="square">
            <a:spAutoFit/>
          </a:bodyPr>
          <a:lstStyle/>
          <a:p>
            <a:r>
              <a:rPr lang="en-CA" dirty="0"/>
              <a:t>https://eprint.iacr.org/2020/937.pdf</a:t>
            </a:r>
          </a:p>
        </p:txBody>
      </p:sp>
    </p:spTree>
    <p:extLst>
      <p:ext uri="{BB962C8B-B14F-4D97-AF65-F5344CB8AC3E}">
        <p14:creationId xmlns:p14="http://schemas.microsoft.com/office/powerpoint/2010/main" val="2017136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486F3-68C7-4230-915A-220372717980}"/>
              </a:ext>
            </a:extLst>
          </p:cNvPr>
          <p:cNvSpPr>
            <a:spLocks noGrp="1"/>
          </p:cNvSpPr>
          <p:nvPr>
            <p:ph type="title"/>
          </p:nvPr>
        </p:nvSpPr>
        <p:spPr/>
        <p:txBody>
          <a:bodyPr/>
          <a:lstStyle/>
          <a:p>
            <a:r>
              <a:rPr lang="en-US" dirty="0"/>
              <a:t>Bug Bounties – being rewarded for disclosure</a:t>
            </a:r>
            <a:endParaRPr lang="en-CA" dirty="0"/>
          </a:p>
        </p:txBody>
      </p:sp>
      <p:pic>
        <p:nvPicPr>
          <p:cNvPr id="6" name="Content Placeholder 5">
            <a:extLst>
              <a:ext uri="{FF2B5EF4-FFF2-40B4-BE49-F238E27FC236}">
                <a16:creationId xmlns:a16="http://schemas.microsoft.com/office/drawing/2014/main" id="{DAAA1278-01AD-4733-885C-BA945653C2BD}"/>
              </a:ext>
            </a:extLst>
          </p:cNvPr>
          <p:cNvPicPr>
            <a:picLocks noGrp="1" noChangeAspect="1"/>
          </p:cNvPicPr>
          <p:nvPr>
            <p:ph idx="1"/>
          </p:nvPr>
        </p:nvPicPr>
        <p:blipFill>
          <a:blip r:embed="rId2"/>
          <a:stretch>
            <a:fillRect/>
          </a:stretch>
        </p:blipFill>
        <p:spPr>
          <a:xfrm>
            <a:off x="785960" y="2033781"/>
            <a:ext cx="4657893" cy="3297238"/>
          </a:xfrm>
          <a:prstGeom prst="rect">
            <a:avLst/>
          </a:prstGeom>
        </p:spPr>
      </p:pic>
      <p:sp>
        <p:nvSpPr>
          <p:cNvPr id="5" name="TextBox 4">
            <a:extLst>
              <a:ext uri="{FF2B5EF4-FFF2-40B4-BE49-F238E27FC236}">
                <a16:creationId xmlns:a16="http://schemas.microsoft.com/office/drawing/2014/main" id="{5CF7A7B6-C611-46AC-ACAC-103DB5D6EE21}"/>
              </a:ext>
            </a:extLst>
          </p:cNvPr>
          <p:cNvSpPr txBox="1"/>
          <p:nvPr/>
        </p:nvSpPr>
        <p:spPr>
          <a:xfrm>
            <a:off x="838200" y="5532192"/>
            <a:ext cx="6096000" cy="369332"/>
          </a:xfrm>
          <a:prstGeom prst="rect">
            <a:avLst/>
          </a:prstGeom>
          <a:noFill/>
        </p:spPr>
        <p:txBody>
          <a:bodyPr wrap="square">
            <a:spAutoFit/>
          </a:bodyPr>
          <a:lstStyle/>
          <a:p>
            <a:r>
              <a:rPr lang="en-CA" dirty="0"/>
              <a:t>https://hackerone.com/directory/programs</a:t>
            </a:r>
          </a:p>
        </p:txBody>
      </p:sp>
      <p:sp>
        <p:nvSpPr>
          <p:cNvPr id="8" name="TextBox 7">
            <a:extLst>
              <a:ext uri="{FF2B5EF4-FFF2-40B4-BE49-F238E27FC236}">
                <a16:creationId xmlns:a16="http://schemas.microsoft.com/office/drawing/2014/main" id="{C0378196-FBD6-43B1-A8B5-AADDDDEF71AA}"/>
              </a:ext>
            </a:extLst>
          </p:cNvPr>
          <p:cNvSpPr txBox="1"/>
          <p:nvPr/>
        </p:nvSpPr>
        <p:spPr>
          <a:xfrm>
            <a:off x="5983703" y="5532192"/>
            <a:ext cx="6094428" cy="369332"/>
          </a:xfrm>
          <a:prstGeom prst="rect">
            <a:avLst/>
          </a:prstGeom>
          <a:noFill/>
        </p:spPr>
        <p:txBody>
          <a:bodyPr wrap="square">
            <a:spAutoFit/>
          </a:bodyPr>
          <a:lstStyle/>
          <a:p>
            <a:r>
              <a:rPr lang="en-CA" dirty="0"/>
              <a:t>https://developer.apple.com/security-bounty/payouts/</a:t>
            </a:r>
          </a:p>
        </p:txBody>
      </p:sp>
      <p:pic>
        <p:nvPicPr>
          <p:cNvPr id="9" name="Picture 8">
            <a:extLst>
              <a:ext uri="{FF2B5EF4-FFF2-40B4-BE49-F238E27FC236}">
                <a16:creationId xmlns:a16="http://schemas.microsoft.com/office/drawing/2014/main" id="{9E4F8CA9-9955-4A77-B3AE-2D995991EC6B}"/>
              </a:ext>
            </a:extLst>
          </p:cNvPr>
          <p:cNvPicPr>
            <a:picLocks noChangeAspect="1"/>
          </p:cNvPicPr>
          <p:nvPr/>
        </p:nvPicPr>
        <p:blipFill>
          <a:blip r:embed="rId3"/>
          <a:stretch>
            <a:fillRect/>
          </a:stretch>
        </p:blipFill>
        <p:spPr>
          <a:xfrm>
            <a:off x="5443853" y="2138961"/>
            <a:ext cx="6748147" cy="3086877"/>
          </a:xfrm>
          <a:prstGeom prst="rect">
            <a:avLst/>
          </a:prstGeom>
        </p:spPr>
      </p:pic>
    </p:spTree>
    <p:extLst>
      <p:ext uri="{BB962C8B-B14F-4D97-AF65-F5344CB8AC3E}">
        <p14:creationId xmlns:p14="http://schemas.microsoft.com/office/powerpoint/2010/main" val="2491488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70328-19F6-490E-98B2-1B17290AAB88}"/>
              </a:ext>
            </a:extLst>
          </p:cNvPr>
          <p:cNvSpPr>
            <a:spLocks noGrp="1"/>
          </p:cNvSpPr>
          <p:nvPr>
            <p:ph type="title"/>
          </p:nvPr>
        </p:nvSpPr>
        <p:spPr/>
        <p:txBody>
          <a:bodyPr/>
          <a:lstStyle/>
          <a:p>
            <a:r>
              <a:rPr lang="en-US" dirty="0"/>
              <a:t>Bug Bounty Issues…</a:t>
            </a:r>
            <a:endParaRPr lang="en-CA" dirty="0"/>
          </a:p>
        </p:txBody>
      </p:sp>
      <p:sp>
        <p:nvSpPr>
          <p:cNvPr id="3" name="Content Placeholder 2">
            <a:extLst>
              <a:ext uri="{FF2B5EF4-FFF2-40B4-BE49-F238E27FC236}">
                <a16:creationId xmlns:a16="http://schemas.microsoft.com/office/drawing/2014/main" id="{857BFE11-CB01-4793-BB16-7764A114518D}"/>
              </a:ext>
            </a:extLst>
          </p:cNvPr>
          <p:cNvSpPr>
            <a:spLocks noGrp="1"/>
          </p:cNvSpPr>
          <p:nvPr>
            <p:ph idx="1"/>
          </p:nvPr>
        </p:nvSpPr>
        <p:spPr/>
        <p:txBody>
          <a:bodyPr/>
          <a:lstStyle/>
          <a:p>
            <a:r>
              <a:rPr lang="en-US" dirty="0"/>
              <a:t>What is “value” of exploit – is bug bounty reasonable?</a:t>
            </a:r>
          </a:p>
          <a:p>
            <a:pPr lvl="1"/>
            <a:r>
              <a:rPr lang="en-US" dirty="0"/>
              <a:t>Phone security bypass are highly sought after by law enforcement.</a:t>
            </a:r>
            <a:endParaRPr lang="en-CA" dirty="0"/>
          </a:p>
        </p:txBody>
      </p:sp>
      <p:sp>
        <p:nvSpPr>
          <p:cNvPr id="5" name="TextBox 4">
            <a:extLst>
              <a:ext uri="{FF2B5EF4-FFF2-40B4-BE49-F238E27FC236}">
                <a16:creationId xmlns:a16="http://schemas.microsoft.com/office/drawing/2014/main" id="{1E2FCAEA-D49F-43CF-A931-41AA0D37EBD8}"/>
              </a:ext>
            </a:extLst>
          </p:cNvPr>
          <p:cNvSpPr txBox="1"/>
          <p:nvPr/>
        </p:nvSpPr>
        <p:spPr>
          <a:xfrm>
            <a:off x="1541656" y="5942568"/>
            <a:ext cx="9108688" cy="369332"/>
          </a:xfrm>
          <a:prstGeom prst="rect">
            <a:avLst/>
          </a:prstGeom>
          <a:noFill/>
        </p:spPr>
        <p:txBody>
          <a:bodyPr wrap="square">
            <a:spAutoFit/>
          </a:bodyPr>
          <a:lstStyle/>
          <a:p>
            <a:r>
              <a:rPr lang="en-CA" dirty="0"/>
              <a:t>https://www.reuters.com/article/us-apple-encryption-idUSKCN0XQ032</a:t>
            </a:r>
          </a:p>
        </p:txBody>
      </p:sp>
      <p:pic>
        <p:nvPicPr>
          <p:cNvPr id="6" name="Picture 5">
            <a:extLst>
              <a:ext uri="{FF2B5EF4-FFF2-40B4-BE49-F238E27FC236}">
                <a16:creationId xmlns:a16="http://schemas.microsoft.com/office/drawing/2014/main" id="{2ADD2499-213E-4A30-A652-614D7C38B9FA}"/>
              </a:ext>
            </a:extLst>
          </p:cNvPr>
          <p:cNvPicPr>
            <a:picLocks noChangeAspect="1"/>
          </p:cNvPicPr>
          <p:nvPr/>
        </p:nvPicPr>
        <p:blipFill>
          <a:blip r:embed="rId2"/>
          <a:stretch>
            <a:fillRect/>
          </a:stretch>
        </p:blipFill>
        <p:spPr>
          <a:xfrm>
            <a:off x="1329181" y="2731740"/>
            <a:ext cx="6909846" cy="3075891"/>
          </a:xfrm>
          <a:prstGeom prst="rect">
            <a:avLst/>
          </a:prstGeom>
        </p:spPr>
      </p:pic>
      <p:sp>
        <p:nvSpPr>
          <p:cNvPr id="7" name="Rectangle 6">
            <a:extLst>
              <a:ext uri="{FF2B5EF4-FFF2-40B4-BE49-F238E27FC236}">
                <a16:creationId xmlns:a16="http://schemas.microsoft.com/office/drawing/2014/main" id="{F06F4D09-1AEF-4872-ABFF-B081958CFF42}"/>
              </a:ext>
            </a:extLst>
          </p:cNvPr>
          <p:cNvSpPr/>
          <p:nvPr/>
        </p:nvSpPr>
        <p:spPr>
          <a:xfrm>
            <a:off x="1541656" y="2950590"/>
            <a:ext cx="6697371" cy="8578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16501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2A88-5510-4135-A112-CAC20ED49B9C}"/>
              </a:ext>
            </a:extLst>
          </p:cNvPr>
          <p:cNvSpPr>
            <a:spLocks noGrp="1"/>
          </p:cNvSpPr>
          <p:nvPr>
            <p:ph type="title"/>
          </p:nvPr>
        </p:nvSpPr>
        <p:spPr/>
        <p:txBody>
          <a:bodyPr/>
          <a:lstStyle/>
          <a:p>
            <a:r>
              <a:rPr lang="en-US" dirty="0"/>
              <a:t>Remember your ethical duties in determining the path.</a:t>
            </a:r>
            <a:endParaRPr lang="en-CA" dirty="0"/>
          </a:p>
        </p:txBody>
      </p:sp>
      <p:sp>
        <p:nvSpPr>
          <p:cNvPr id="4" name="Content Placeholder 2">
            <a:extLst>
              <a:ext uri="{FF2B5EF4-FFF2-40B4-BE49-F238E27FC236}">
                <a16:creationId xmlns:a16="http://schemas.microsoft.com/office/drawing/2014/main" id="{1DC4C5F9-BE43-4E24-89E9-74A0818E7D3F}"/>
              </a:ext>
            </a:extLst>
          </p:cNvPr>
          <p:cNvSpPr>
            <a:spLocks noGrp="1"/>
          </p:cNvSpPr>
          <p:nvPr>
            <p:ph idx="1"/>
          </p:nvPr>
        </p:nvSpPr>
        <p:spPr>
          <a:xfrm>
            <a:off x="838200" y="1825625"/>
            <a:ext cx="9963615" cy="4351338"/>
          </a:xfrm>
        </p:spPr>
        <p:txBody>
          <a:bodyPr>
            <a:normAutofit fontScale="92500" lnSpcReduction="10000"/>
          </a:bodyPr>
          <a:lstStyle/>
          <a:p>
            <a:pPr marL="0" indent="0">
              <a:buNone/>
            </a:pPr>
            <a:r>
              <a:rPr lang="en-US" dirty="0"/>
              <a:t>Professional Engineering Ethics</a:t>
            </a:r>
          </a:p>
          <a:p>
            <a:pPr marL="0" indent="0" algn="l" fontAlgn="base">
              <a:buNone/>
            </a:pPr>
            <a:r>
              <a:rPr lang="en-US" b="1" i="0" u="none" strike="noStrike" dirty="0">
                <a:solidFill>
                  <a:srgbClr val="595959"/>
                </a:solidFill>
                <a:effectLst/>
              </a:rPr>
              <a:t>Engineers, in the fulfillment of their professional duties, shall:</a:t>
            </a:r>
          </a:p>
          <a:p>
            <a:pPr marL="514350" indent="-514350" algn="l" fontAlgn="base">
              <a:buFont typeface="+mj-lt"/>
              <a:buAutoNum type="arabicPeriod"/>
            </a:pPr>
            <a:r>
              <a:rPr lang="en-US" b="1" i="0" dirty="0">
                <a:solidFill>
                  <a:srgbClr val="595959"/>
                </a:solidFill>
                <a:effectLst/>
              </a:rPr>
              <a:t>Hold paramount the safety, health, and welfare of the public.</a:t>
            </a:r>
          </a:p>
          <a:p>
            <a:pPr marL="514350" indent="-514350" algn="l" fontAlgn="base">
              <a:buFont typeface="+mj-lt"/>
              <a:buAutoNum type="arabicPeriod"/>
            </a:pPr>
            <a:r>
              <a:rPr lang="en-US" b="1" i="0" dirty="0">
                <a:solidFill>
                  <a:srgbClr val="595959"/>
                </a:solidFill>
                <a:effectLst/>
              </a:rPr>
              <a:t>Perform services only in areas of their competence.</a:t>
            </a:r>
          </a:p>
          <a:p>
            <a:pPr marL="514350" indent="-514350" algn="l" fontAlgn="base">
              <a:buFont typeface="+mj-lt"/>
              <a:buAutoNum type="arabicPeriod"/>
            </a:pPr>
            <a:r>
              <a:rPr lang="en-US" b="1" i="0" dirty="0">
                <a:solidFill>
                  <a:srgbClr val="595959"/>
                </a:solidFill>
                <a:effectLst/>
              </a:rPr>
              <a:t>Issue public statements only in an objective and truthful manner.</a:t>
            </a:r>
          </a:p>
          <a:p>
            <a:pPr marL="514350" indent="-514350" algn="l" fontAlgn="base">
              <a:buFont typeface="+mj-lt"/>
              <a:buAutoNum type="arabicPeriod"/>
            </a:pPr>
            <a:r>
              <a:rPr lang="en-US" b="1" i="0" dirty="0">
                <a:solidFill>
                  <a:srgbClr val="595959"/>
                </a:solidFill>
                <a:effectLst/>
              </a:rPr>
              <a:t>Act for each employer or client as faithful agents or trustees.</a:t>
            </a:r>
          </a:p>
          <a:p>
            <a:pPr marL="514350" indent="-514350" algn="l" fontAlgn="base">
              <a:buFont typeface="+mj-lt"/>
              <a:buAutoNum type="arabicPeriod"/>
            </a:pPr>
            <a:r>
              <a:rPr lang="en-US" b="1" i="0" dirty="0">
                <a:solidFill>
                  <a:srgbClr val="595959"/>
                </a:solidFill>
                <a:effectLst/>
              </a:rPr>
              <a:t>Avoid deceptive acts.</a:t>
            </a:r>
          </a:p>
          <a:p>
            <a:pPr marL="514350" indent="-514350" algn="l" fontAlgn="base">
              <a:buFont typeface="+mj-lt"/>
              <a:buAutoNum type="arabicPeriod"/>
            </a:pPr>
            <a:r>
              <a:rPr lang="en-US" b="1" i="0" dirty="0">
                <a:solidFill>
                  <a:srgbClr val="595959"/>
                </a:solidFill>
                <a:effectLst/>
              </a:rPr>
              <a:t>Conduct themselves honorably, responsibly, ethically, and lawfully so as to enhance the honor, reputation, and usefulness of the profession.</a:t>
            </a:r>
          </a:p>
          <a:p>
            <a:pPr marL="0" indent="0">
              <a:buNone/>
            </a:pPr>
            <a:endParaRPr lang="en-CA" dirty="0"/>
          </a:p>
        </p:txBody>
      </p:sp>
    </p:spTree>
    <p:extLst>
      <p:ext uri="{BB962C8B-B14F-4D97-AF65-F5344CB8AC3E}">
        <p14:creationId xmlns:p14="http://schemas.microsoft.com/office/powerpoint/2010/main" val="1774721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F62E8-1A96-4488-AF2F-2D6474640086}"/>
              </a:ext>
            </a:extLst>
          </p:cNvPr>
          <p:cNvSpPr>
            <a:spLocks noGrp="1"/>
          </p:cNvSpPr>
          <p:nvPr>
            <p:ph type="title"/>
          </p:nvPr>
        </p:nvSpPr>
        <p:spPr/>
        <p:txBody>
          <a:bodyPr/>
          <a:lstStyle/>
          <a:p>
            <a:r>
              <a:rPr lang="en-US" dirty="0"/>
              <a:t>Ethics in Computer Security</a:t>
            </a:r>
            <a:endParaRPr lang="en-CA" dirty="0"/>
          </a:p>
        </p:txBody>
      </p:sp>
      <p:sp>
        <p:nvSpPr>
          <p:cNvPr id="3" name="Content Placeholder 2">
            <a:extLst>
              <a:ext uri="{FF2B5EF4-FFF2-40B4-BE49-F238E27FC236}">
                <a16:creationId xmlns:a16="http://schemas.microsoft.com/office/drawing/2014/main" id="{071E7ACE-292A-43BD-88CF-9C3A7C9F2E53}"/>
              </a:ext>
            </a:extLst>
          </p:cNvPr>
          <p:cNvSpPr>
            <a:spLocks noGrp="1"/>
          </p:cNvSpPr>
          <p:nvPr>
            <p:ph idx="1"/>
          </p:nvPr>
        </p:nvSpPr>
        <p:spPr>
          <a:xfrm>
            <a:off x="838200" y="1825625"/>
            <a:ext cx="9963615" cy="4351338"/>
          </a:xfrm>
        </p:spPr>
        <p:txBody>
          <a:bodyPr>
            <a:normAutofit fontScale="92500" lnSpcReduction="10000"/>
          </a:bodyPr>
          <a:lstStyle/>
          <a:p>
            <a:pPr marL="0" indent="0">
              <a:buNone/>
            </a:pPr>
            <a:r>
              <a:rPr lang="en-US" dirty="0"/>
              <a:t>Professional Engineering Ethics</a:t>
            </a:r>
          </a:p>
          <a:p>
            <a:pPr marL="0" indent="0" algn="l" fontAlgn="base">
              <a:buNone/>
            </a:pPr>
            <a:r>
              <a:rPr lang="en-US" b="1" i="0" u="none" strike="noStrike" dirty="0">
                <a:solidFill>
                  <a:srgbClr val="595959"/>
                </a:solidFill>
                <a:effectLst/>
              </a:rPr>
              <a:t>Engineers, in the fulfillment of their professional duties, shall:</a:t>
            </a:r>
          </a:p>
          <a:p>
            <a:pPr marL="514350" indent="-514350" algn="l" fontAlgn="base">
              <a:buFont typeface="+mj-lt"/>
              <a:buAutoNum type="arabicPeriod"/>
            </a:pPr>
            <a:r>
              <a:rPr lang="en-US" b="1" i="0" dirty="0">
                <a:solidFill>
                  <a:srgbClr val="595959"/>
                </a:solidFill>
                <a:effectLst/>
              </a:rPr>
              <a:t>Hold paramount the safety, health, and welfare of the public.</a:t>
            </a:r>
          </a:p>
          <a:p>
            <a:pPr marL="514350" indent="-514350" algn="l" fontAlgn="base">
              <a:buFont typeface="+mj-lt"/>
              <a:buAutoNum type="arabicPeriod"/>
            </a:pPr>
            <a:r>
              <a:rPr lang="en-US" b="1" i="0" dirty="0">
                <a:solidFill>
                  <a:srgbClr val="595959"/>
                </a:solidFill>
                <a:effectLst/>
              </a:rPr>
              <a:t>Perform services only in areas of their competence.</a:t>
            </a:r>
          </a:p>
          <a:p>
            <a:pPr marL="514350" indent="-514350" algn="l" fontAlgn="base">
              <a:buFont typeface="+mj-lt"/>
              <a:buAutoNum type="arabicPeriod"/>
            </a:pPr>
            <a:r>
              <a:rPr lang="en-US" b="1" i="0" dirty="0">
                <a:solidFill>
                  <a:srgbClr val="595959"/>
                </a:solidFill>
                <a:effectLst/>
              </a:rPr>
              <a:t>Issue public statements only in an objective and truthful manner.</a:t>
            </a:r>
          </a:p>
          <a:p>
            <a:pPr marL="514350" indent="-514350" algn="l" fontAlgn="base">
              <a:buFont typeface="+mj-lt"/>
              <a:buAutoNum type="arabicPeriod"/>
            </a:pPr>
            <a:r>
              <a:rPr lang="en-US" b="1" i="0" dirty="0">
                <a:solidFill>
                  <a:srgbClr val="595959"/>
                </a:solidFill>
                <a:effectLst/>
              </a:rPr>
              <a:t>Act for each employer or client as faithful agents or trustees.</a:t>
            </a:r>
          </a:p>
          <a:p>
            <a:pPr marL="514350" indent="-514350" algn="l" fontAlgn="base">
              <a:buFont typeface="+mj-lt"/>
              <a:buAutoNum type="arabicPeriod"/>
            </a:pPr>
            <a:r>
              <a:rPr lang="en-US" b="1" i="0" dirty="0">
                <a:solidFill>
                  <a:srgbClr val="595959"/>
                </a:solidFill>
                <a:effectLst/>
              </a:rPr>
              <a:t>Avoid deceptive acts.</a:t>
            </a:r>
          </a:p>
          <a:p>
            <a:pPr marL="514350" indent="-514350" algn="l" fontAlgn="base">
              <a:buFont typeface="+mj-lt"/>
              <a:buAutoNum type="arabicPeriod"/>
            </a:pPr>
            <a:r>
              <a:rPr lang="en-US" b="1" i="0" dirty="0">
                <a:solidFill>
                  <a:srgbClr val="595959"/>
                </a:solidFill>
                <a:effectLst/>
              </a:rPr>
              <a:t>Conduct themselves honorably, responsibly, ethically, and lawfully so as to enhance the honor, reputation, and usefulness of the profession.</a:t>
            </a:r>
          </a:p>
          <a:p>
            <a:pPr marL="0" indent="0">
              <a:buNone/>
            </a:pPr>
            <a:endParaRPr lang="en-CA" dirty="0"/>
          </a:p>
        </p:txBody>
      </p:sp>
    </p:spTree>
    <p:extLst>
      <p:ext uri="{BB962C8B-B14F-4D97-AF65-F5344CB8AC3E}">
        <p14:creationId xmlns:p14="http://schemas.microsoft.com/office/powerpoint/2010/main" val="368742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EAB6B-7E56-4529-A378-9064296697B2}"/>
              </a:ext>
            </a:extLst>
          </p:cNvPr>
          <p:cNvSpPr>
            <a:spLocks noGrp="1"/>
          </p:cNvSpPr>
          <p:nvPr>
            <p:ph type="title"/>
          </p:nvPr>
        </p:nvSpPr>
        <p:spPr/>
        <p:txBody>
          <a:bodyPr/>
          <a:lstStyle/>
          <a:p>
            <a:r>
              <a:rPr lang="en-US" dirty="0"/>
              <a:t>Disclosures (Public or Otherwise)</a:t>
            </a:r>
            <a:endParaRPr lang="en-CA" dirty="0"/>
          </a:p>
        </p:txBody>
      </p:sp>
      <p:sp>
        <p:nvSpPr>
          <p:cNvPr id="3" name="Content Placeholder 2">
            <a:extLst>
              <a:ext uri="{FF2B5EF4-FFF2-40B4-BE49-F238E27FC236}">
                <a16:creationId xmlns:a16="http://schemas.microsoft.com/office/drawing/2014/main" id="{5E0C33DE-5D12-4EDC-A74E-8E0C006A371B}"/>
              </a:ext>
            </a:extLst>
          </p:cNvPr>
          <p:cNvSpPr>
            <a:spLocks noGrp="1"/>
          </p:cNvSpPr>
          <p:nvPr>
            <p:ph idx="1"/>
          </p:nvPr>
        </p:nvSpPr>
        <p:spPr/>
        <p:txBody>
          <a:bodyPr/>
          <a:lstStyle/>
          <a:p>
            <a:r>
              <a:rPr lang="en-US" sz="3200" dirty="0"/>
              <a:t>We all want to be recognized for the work – but disclosures need to be </a:t>
            </a:r>
            <a:r>
              <a:rPr lang="en-US" sz="3200" u="sng" dirty="0"/>
              <a:t>accurate</a:t>
            </a:r>
            <a:r>
              <a:rPr lang="en-US" sz="3200" dirty="0"/>
              <a:t> and </a:t>
            </a:r>
            <a:r>
              <a:rPr lang="en-US" sz="3200" u="sng" dirty="0"/>
              <a:t>realistic</a:t>
            </a:r>
            <a:r>
              <a:rPr lang="en-US" sz="3200" dirty="0"/>
              <a:t>.</a:t>
            </a:r>
          </a:p>
          <a:p>
            <a:pPr marL="0" indent="0">
              <a:buNone/>
            </a:pPr>
            <a:endParaRPr lang="en-US" sz="3200" dirty="0"/>
          </a:p>
          <a:p>
            <a:r>
              <a:rPr lang="en-US" sz="3200" dirty="0"/>
              <a:t>For example:</a:t>
            </a:r>
          </a:p>
          <a:p>
            <a:pPr lvl="1"/>
            <a:r>
              <a:rPr lang="en-US" sz="2800" dirty="0"/>
              <a:t>You find a way to unlock a door lock, but it requires access to internal parts of the lock not accessible from the front-side.</a:t>
            </a:r>
          </a:p>
          <a:p>
            <a:pPr marL="457200" lvl="1" indent="0">
              <a:buNone/>
            </a:pPr>
            <a:endParaRPr lang="en-US" sz="2800" dirty="0"/>
          </a:p>
        </p:txBody>
      </p:sp>
    </p:spTree>
    <p:extLst>
      <p:ext uri="{BB962C8B-B14F-4D97-AF65-F5344CB8AC3E}">
        <p14:creationId xmlns:p14="http://schemas.microsoft.com/office/powerpoint/2010/main" val="680360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1A70F-3E7B-43A5-9BD6-2C70B5AA1EF4}"/>
              </a:ext>
            </a:extLst>
          </p:cNvPr>
          <p:cNvSpPr>
            <a:spLocks noGrp="1"/>
          </p:cNvSpPr>
          <p:nvPr>
            <p:ph type="title"/>
          </p:nvPr>
        </p:nvSpPr>
        <p:spPr/>
        <p:txBody>
          <a:bodyPr/>
          <a:lstStyle/>
          <a:p>
            <a:r>
              <a:rPr lang="en-US" dirty="0"/>
              <a:t>Computer Security Ethics</a:t>
            </a:r>
            <a:endParaRPr lang="en-CA" dirty="0"/>
          </a:p>
        </p:txBody>
      </p:sp>
      <p:sp>
        <p:nvSpPr>
          <p:cNvPr id="3" name="Content Placeholder 2">
            <a:extLst>
              <a:ext uri="{FF2B5EF4-FFF2-40B4-BE49-F238E27FC236}">
                <a16:creationId xmlns:a16="http://schemas.microsoft.com/office/drawing/2014/main" id="{4AB629A2-DAEA-49F6-B7BA-710B1297CCBE}"/>
              </a:ext>
            </a:extLst>
          </p:cNvPr>
          <p:cNvSpPr>
            <a:spLocks noGrp="1"/>
          </p:cNvSpPr>
          <p:nvPr>
            <p:ph idx="1"/>
          </p:nvPr>
        </p:nvSpPr>
        <p:spPr/>
        <p:txBody>
          <a:bodyPr/>
          <a:lstStyle/>
          <a:p>
            <a:r>
              <a:rPr lang="en-US" dirty="0"/>
              <a:t>General engineering ethics apply to computer security research.</a:t>
            </a:r>
          </a:p>
          <a:p>
            <a:endParaRPr lang="en-US" dirty="0"/>
          </a:p>
          <a:p>
            <a:r>
              <a:rPr lang="en-US" u="sng" dirty="0"/>
              <a:t>Safety of public </a:t>
            </a:r>
            <a:r>
              <a:rPr lang="en-US" dirty="0"/>
              <a:t>is paramount in everything you do.</a:t>
            </a:r>
          </a:p>
          <a:p>
            <a:pPr lvl="1"/>
            <a:r>
              <a:rPr lang="en-US" dirty="0"/>
              <a:t>But must be reasonable if you decide to disclose without permission – a security issue that </a:t>
            </a:r>
            <a:r>
              <a:rPr lang="en-US" i="1" dirty="0"/>
              <a:t>might</a:t>
            </a:r>
            <a:r>
              <a:rPr lang="en-US" dirty="0"/>
              <a:t> cause a slight possibility of financial loss is different from one that could cause loss of life for example.</a:t>
            </a:r>
          </a:p>
          <a:p>
            <a:pPr lvl="1"/>
            <a:endParaRPr lang="en-US" dirty="0"/>
          </a:p>
          <a:p>
            <a:r>
              <a:rPr lang="en-CA" dirty="0"/>
              <a:t>Computer security laws are still changing.</a:t>
            </a:r>
          </a:p>
        </p:txBody>
      </p:sp>
    </p:spTree>
    <p:extLst>
      <p:ext uri="{BB962C8B-B14F-4D97-AF65-F5344CB8AC3E}">
        <p14:creationId xmlns:p14="http://schemas.microsoft.com/office/powerpoint/2010/main" val="737705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7B1F-F2D2-4331-B6E7-60FCE2825DC8}"/>
              </a:ext>
            </a:extLst>
          </p:cNvPr>
          <p:cNvSpPr>
            <a:spLocks noGrp="1"/>
          </p:cNvSpPr>
          <p:nvPr>
            <p:ph type="title"/>
          </p:nvPr>
        </p:nvSpPr>
        <p:spPr/>
        <p:txBody>
          <a:bodyPr/>
          <a:lstStyle/>
          <a:p>
            <a:r>
              <a:rPr lang="en-US" dirty="0"/>
              <a:t>Computer Security Laws</a:t>
            </a:r>
            <a:endParaRPr lang="en-CA" dirty="0"/>
          </a:p>
        </p:txBody>
      </p:sp>
      <p:sp>
        <p:nvSpPr>
          <p:cNvPr id="3" name="Content Placeholder 2">
            <a:extLst>
              <a:ext uri="{FF2B5EF4-FFF2-40B4-BE49-F238E27FC236}">
                <a16:creationId xmlns:a16="http://schemas.microsoft.com/office/drawing/2014/main" id="{413463F0-1D8C-4317-833B-83AA8CA7536F}"/>
              </a:ext>
            </a:extLst>
          </p:cNvPr>
          <p:cNvSpPr>
            <a:spLocks noGrp="1"/>
          </p:cNvSpPr>
          <p:nvPr>
            <p:ph idx="1"/>
          </p:nvPr>
        </p:nvSpPr>
        <p:spPr>
          <a:xfrm>
            <a:off x="838200" y="1825625"/>
            <a:ext cx="10515600" cy="605341"/>
          </a:xfrm>
        </p:spPr>
        <p:txBody>
          <a:bodyPr/>
          <a:lstStyle/>
          <a:p>
            <a:pPr marL="0" indent="0">
              <a:buNone/>
            </a:pPr>
            <a:r>
              <a:rPr lang="en-US" dirty="0"/>
              <a:t>DMCA is probably most well-known (but US based) law:</a:t>
            </a:r>
            <a:endParaRPr lang="en-CA" dirty="0"/>
          </a:p>
        </p:txBody>
      </p:sp>
      <p:pic>
        <p:nvPicPr>
          <p:cNvPr id="4" name="Picture 3">
            <a:extLst>
              <a:ext uri="{FF2B5EF4-FFF2-40B4-BE49-F238E27FC236}">
                <a16:creationId xmlns:a16="http://schemas.microsoft.com/office/drawing/2014/main" id="{4485C641-7F2C-41DE-B15E-D5BC18E48888}"/>
              </a:ext>
            </a:extLst>
          </p:cNvPr>
          <p:cNvPicPr>
            <a:picLocks noChangeAspect="1"/>
          </p:cNvPicPr>
          <p:nvPr/>
        </p:nvPicPr>
        <p:blipFill>
          <a:blip r:embed="rId2"/>
          <a:stretch>
            <a:fillRect/>
          </a:stretch>
        </p:blipFill>
        <p:spPr>
          <a:xfrm>
            <a:off x="1113729" y="2430966"/>
            <a:ext cx="9964541" cy="3534268"/>
          </a:xfrm>
          <a:prstGeom prst="rect">
            <a:avLst/>
          </a:prstGeom>
        </p:spPr>
      </p:pic>
    </p:spTree>
    <p:extLst>
      <p:ext uri="{BB962C8B-B14F-4D97-AF65-F5344CB8AC3E}">
        <p14:creationId xmlns:p14="http://schemas.microsoft.com/office/powerpoint/2010/main" val="1572533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5C3BE-9733-4CEA-BA53-5EB38563A800}"/>
              </a:ext>
            </a:extLst>
          </p:cNvPr>
          <p:cNvSpPr>
            <a:spLocks noGrp="1"/>
          </p:cNvSpPr>
          <p:nvPr>
            <p:ph type="title"/>
          </p:nvPr>
        </p:nvSpPr>
        <p:spPr/>
        <p:txBody>
          <a:bodyPr/>
          <a:lstStyle/>
          <a:p>
            <a:r>
              <a:rPr lang="en-US" dirty="0"/>
              <a:t>DMCA Issues</a:t>
            </a:r>
            <a:endParaRPr lang="en-CA" dirty="0"/>
          </a:p>
        </p:txBody>
      </p:sp>
      <p:sp>
        <p:nvSpPr>
          <p:cNvPr id="3" name="Content Placeholder 2">
            <a:extLst>
              <a:ext uri="{FF2B5EF4-FFF2-40B4-BE49-F238E27FC236}">
                <a16:creationId xmlns:a16="http://schemas.microsoft.com/office/drawing/2014/main" id="{F8A0CD92-7877-4FB3-86BE-F4E593D878D0}"/>
              </a:ext>
            </a:extLst>
          </p:cNvPr>
          <p:cNvSpPr>
            <a:spLocks noGrp="1"/>
          </p:cNvSpPr>
          <p:nvPr>
            <p:ph idx="1"/>
          </p:nvPr>
        </p:nvSpPr>
        <p:spPr>
          <a:xfrm>
            <a:off x="838200" y="1788454"/>
            <a:ext cx="10515600" cy="2285458"/>
          </a:xfrm>
        </p:spPr>
        <p:txBody>
          <a:bodyPr>
            <a:normAutofit fontScale="92500" lnSpcReduction="10000"/>
          </a:bodyPr>
          <a:lstStyle/>
          <a:p>
            <a:r>
              <a:rPr lang="en-US" dirty="0"/>
              <a:t>The act of </a:t>
            </a:r>
            <a:r>
              <a:rPr lang="en-US" u="sng" dirty="0"/>
              <a:t>bypassing an electronic lock</a:t>
            </a:r>
            <a:r>
              <a:rPr lang="en-US" dirty="0"/>
              <a:t> became criminal, regardless of the end goal.</a:t>
            </a:r>
          </a:p>
          <a:p>
            <a:r>
              <a:rPr lang="en-US" dirty="0"/>
              <a:t>What if manufacture locks you from using 3</a:t>
            </a:r>
            <a:r>
              <a:rPr lang="en-US" baseline="30000" dirty="0"/>
              <a:t>rd</a:t>
            </a:r>
            <a:r>
              <a:rPr lang="en-US" dirty="0"/>
              <a:t> party repair services for example?</a:t>
            </a:r>
          </a:p>
          <a:p>
            <a:r>
              <a:rPr lang="en-US" dirty="0"/>
              <a:t>Over time various exemptions added, most recent additions (per EFF article):</a:t>
            </a:r>
            <a:endParaRPr lang="en-CA" dirty="0"/>
          </a:p>
        </p:txBody>
      </p:sp>
      <p:sp>
        <p:nvSpPr>
          <p:cNvPr id="5" name="TextBox 4">
            <a:extLst>
              <a:ext uri="{FF2B5EF4-FFF2-40B4-BE49-F238E27FC236}">
                <a16:creationId xmlns:a16="http://schemas.microsoft.com/office/drawing/2014/main" id="{0C4C814B-5435-49CA-A253-00D84F907FD5}"/>
              </a:ext>
            </a:extLst>
          </p:cNvPr>
          <p:cNvSpPr txBox="1"/>
          <p:nvPr/>
        </p:nvSpPr>
        <p:spPr>
          <a:xfrm>
            <a:off x="951569" y="6003294"/>
            <a:ext cx="10891025" cy="369332"/>
          </a:xfrm>
          <a:prstGeom prst="rect">
            <a:avLst/>
          </a:prstGeom>
          <a:noFill/>
        </p:spPr>
        <p:txBody>
          <a:bodyPr wrap="square">
            <a:spAutoFit/>
          </a:bodyPr>
          <a:lstStyle/>
          <a:p>
            <a:r>
              <a:rPr lang="en-CA" dirty="0"/>
              <a:t>https://www.eff.org/deeplinks/2018/10/new-exemptions-dmca-section-1201-are-welcome-dont-go-far-enough</a:t>
            </a:r>
          </a:p>
        </p:txBody>
      </p:sp>
      <p:sp>
        <p:nvSpPr>
          <p:cNvPr id="7" name="TextBox 6">
            <a:extLst>
              <a:ext uri="{FF2B5EF4-FFF2-40B4-BE49-F238E27FC236}">
                <a16:creationId xmlns:a16="http://schemas.microsoft.com/office/drawing/2014/main" id="{C3C820BD-8627-4285-8692-40700A8377BD}"/>
              </a:ext>
            </a:extLst>
          </p:cNvPr>
          <p:cNvSpPr txBox="1"/>
          <p:nvPr/>
        </p:nvSpPr>
        <p:spPr>
          <a:xfrm>
            <a:off x="1258229" y="4146572"/>
            <a:ext cx="10095571" cy="1754326"/>
          </a:xfrm>
          <a:prstGeom prst="rect">
            <a:avLst/>
          </a:prstGeom>
          <a:noFill/>
        </p:spPr>
        <p:txBody>
          <a:bodyPr wrap="square">
            <a:spAutoFit/>
          </a:bodyPr>
          <a:lstStyle/>
          <a:p>
            <a:pPr algn="l" fontAlgn="base">
              <a:buFont typeface="Arial" panose="020B0604020202020204" pitchFamily="34" charset="0"/>
              <a:buChar char="•"/>
            </a:pPr>
            <a:r>
              <a:rPr lang="en-US" b="0" i="0" dirty="0">
                <a:solidFill>
                  <a:srgbClr val="000000"/>
                </a:solidFill>
                <a:effectLst/>
                <a:latin typeface="Merriweather"/>
              </a:rPr>
              <a:t>People who repair digital devices, including vehicles and home appliances, will have more protection from legal threats.</a:t>
            </a:r>
          </a:p>
          <a:p>
            <a:pPr algn="l" fontAlgn="base">
              <a:buFont typeface="Arial" panose="020B0604020202020204" pitchFamily="34" charset="0"/>
              <a:buChar char="•"/>
            </a:pPr>
            <a:r>
              <a:rPr lang="en-US" b="0" i="0" dirty="0">
                <a:solidFill>
                  <a:srgbClr val="000000"/>
                </a:solidFill>
                <a:effectLst/>
                <a:latin typeface="Merriweather"/>
              </a:rPr>
              <a:t>Filmmakers, students, and </a:t>
            </a:r>
            <a:r>
              <a:rPr lang="en-US" b="0" i="0" dirty="0" err="1">
                <a:solidFill>
                  <a:srgbClr val="000000"/>
                </a:solidFill>
                <a:effectLst/>
                <a:latin typeface="Merriweather"/>
              </a:rPr>
              <a:t>ebook</a:t>
            </a:r>
            <a:r>
              <a:rPr lang="en-US" b="0" i="0" dirty="0">
                <a:solidFill>
                  <a:srgbClr val="000000"/>
                </a:solidFill>
                <a:effectLst/>
                <a:latin typeface="Merriweather"/>
              </a:rPr>
              <a:t> creators will be able to </a:t>
            </a:r>
            <a:r>
              <a:rPr lang="en-US" b="0" i="0" u="sng" dirty="0">
                <a:solidFill>
                  <a:srgbClr val="666666"/>
                </a:solidFill>
                <a:effectLst/>
                <a:latin typeface="Merriweather"/>
                <a:hlinkClick r:id="rId2"/>
              </a:rPr>
              <a:t>use video clips</a:t>
            </a:r>
            <a:r>
              <a:rPr lang="en-US" b="0" i="0" dirty="0">
                <a:solidFill>
                  <a:srgbClr val="000000"/>
                </a:solidFill>
                <a:effectLst/>
                <a:latin typeface="Merriweather"/>
              </a:rPr>
              <a:t> more freely.</a:t>
            </a:r>
          </a:p>
          <a:p>
            <a:pPr algn="l" fontAlgn="base">
              <a:buFont typeface="Arial" panose="020B0604020202020204" pitchFamily="34" charset="0"/>
              <a:buChar char="•"/>
            </a:pPr>
            <a:r>
              <a:rPr lang="en-US" b="0" i="0" dirty="0">
                <a:solidFill>
                  <a:srgbClr val="000000"/>
                </a:solidFill>
                <a:effectLst/>
                <a:latin typeface="Merriweather"/>
              </a:rPr>
              <a:t>People can now </a:t>
            </a:r>
            <a:r>
              <a:rPr lang="en-US" b="0" i="0" u="sng" dirty="0">
                <a:solidFill>
                  <a:srgbClr val="666666"/>
                </a:solidFill>
                <a:effectLst/>
                <a:latin typeface="Merriweather"/>
                <a:hlinkClick r:id="rId3"/>
              </a:rPr>
              <a:t>jailbreak and modify</a:t>
            </a:r>
            <a:r>
              <a:rPr lang="en-US" b="0" i="0" dirty="0">
                <a:solidFill>
                  <a:srgbClr val="000000"/>
                </a:solidFill>
                <a:effectLst/>
                <a:latin typeface="Merriweather"/>
              </a:rPr>
              <a:t> voice assistant devices like the Amazon Echo and Google Home, as they can with smartphones and tablets.</a:t>
            </a:r>
          </a:p>
          <a:p>
            <a:pPr algn="l" fontAlgn="base">
              <a:buFont typeface="Arial" panose="020B0604020202020204" pitchFamily="34" charset="0"/>
              <a:buChar char="•"/>
            </a:pPr>
            <a:r>
              <a:rPr lang="en-US" b="0" i="0" u="sng" dirty="0">
                <a:solidFill>
                  <a:srgbClr val="666666"/>
                </a:solidFill>
                <a:effectLst/>
                <a:latin typeface="Merriweather"/>
                <a:hlinkClick r:id="rId4"/>
              </a:rPr>
              <a:t>Security researchers</a:t>
            </a:r>
            <a:r>
              <a:rPr lang="en-US" b="0" i="0" dirty="0">
                <a:solidFill>
                  <a:srgbClr val="000000"/>
                </a:solidFill>
                <a:effectLst/>
                <a:latin typeface="Merriweather"/>
              </a:rPr>
              <a:t> will have more freedom to investigate and correct flaws on a wider range of devices.</a:t>
            </a:r>
          </a:p>
        </p:txBody>
      </p:sp>
    </p:spTree>
    <p:extLst>
      <p:ext uri="{BB962C8B-B14F-4D97-AF65-F5344CB8AC3E}">
        <p14:creationId xmlns:p14="http://schemas.microsoft.com/office/powerpoint/2010/main" val="1383605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2BDAF-3358-4F6C-96FF-AB177092B1F3}"/>
              </a:ext>
            </a:extLst>
          </p:cNvPr>
          <p:cNvSpPr>
            <a:spLocks noGrp="1"/>
          </p:cNvSpPr>
          <p:nvPr>
            <p:ph type="title"/>
          </p:nvPr>
        </p:nvSpPr>
        <p:spPr/>
        <p:txBody>
          <a:bodyPr>
            <a:normAutofit/>
          </a:bodyPr>
          <a:lstStyle/>
          <a:p>
            <a:r>
              <a:rPr lang="en-US" sz="4000" dirty="0"/>
              <a:t>Canadian Bill C-11</a:t>
            </a:r>
            <a:r>
              <a:rPr lang="en-CA" sz="4000" dirty="0"/>
              <a:t> (</a:t>
            </a:r>
            <a:r>
              <a:rPr lang="en-CA" sz="4000" b="0" i="1" dirty="0">
                <a:solidFill>
                  <a:srgbClr val="000000"/>
                </a:solidFill>
                <a:effectLst/>
                <a:latin typeface="Linux Libertine"/>
              </a:rPr>
              <a:t>Copyright Modernization Act</a:t>
            </a:r>
            <a:r>
              <a:rPr lang="en-CA" sz="4000" dirty="0"/>
              <a:t>)</a:t>
            </a:r>
          </a:p>
        </p:txBody>
      </p:sp>
      <p:sp>
        <p:nvSpPr>
          <p:cNvPr id="7" name="TextBox 6">
            <a:extLst>
              <a:ext uri="{FF2B5EF4-FFF2-40B4-BE49-F238E27FC236}">
                <a16:creationId xmlns:a16="http://schemas.microsoft.com/office/drawing/2014/main" id="{417A11ED-9A20-4B80-85BB-5832227FD2C8}"/>
              </a:ext>
            </a:extLst>
          </p:cNvPr>
          <p:cNvSpPr txBox="1"/>
          <p:nvPr/>
        </p:nvSpPr>
        <p:spPr>
          <a:xfrm>
            <a:off x="505520" y="6308209"/>
            <a:ext cx="10515599" cy="369332"/>
          </a:xfrm>
          <a:prstGeom prst="rect">
            <a:avLst/>
          </a:prstGeom>
          <a:noFill/>
        </p:spPr>
        <p:txBody>
          <a:bodyPr wrap="square">
            <a:spAutoFit/>
          </a:bodyPr>
          <a:lstStyle/>
          <a:p>
            <a:r>
              <a:rPr lang="en-CA" dirty="0"/>
              <a:t>https://laws-lois.justice.gc.ca/eng/annualstatutes/2012_20/fulltext.html</a:t>
            </a:r>
          </a:p>
        </p:txBody>
      </p:sp>
      <p:pic>
        <p:nvPicPr>
          <p:cNvPr id="8" name="Picture 7">
            <a:extLst>
              <a:ext uri="{FF2B5EF4-FFF2-40B4-BE49-F238E27FC236}">
                <a16:creationId xmlns:a16="http://schemas.microsoft.com/office/drawing/2014/main" id="{5E8EB54C-7095-45B3-B086-FEA64CC97311}"/>
              </a:ext>
            </a:extLst>
          </p:cNvPr>
          <p:cNvPicPr>
            <a:picLocks noChangeAspect="1"/>
          </p:cNvPicPr>
          <p:nvPr/>
        </p:nvPicPr>
        <p:blipFill>
          <a:blip r:embed="rId2"/>
          <a:stretch>
            <a:fillRect/>
          </a:stretch>
        </p:blipFill>
        <p:spPr>
          <a:xfrm>
            <a:off x="898176" y="1821173"/>
            <a:ext cx="4380068" cy="2475284"/>
          </a:xfrm>
          <a:prstGeom prst="rect">
            <a:avLst/>
          </a:prstGeom>
        </p:spPr>
      </p:pic>
      <p:pic>
        <p:nvPicPr>
          <p:cNvPr id="9" name="Picture 8">
            <a:extLst>
              <a:ext uri="{FF2B5EF4-FFF2-40B4-BE49-F238E27FC236}">
                <a16:creationId xmlns:a16="http://schemas.microsoft.com/office/drawing/2014/main" id="{48554127-2CD7-48F3-A846-91382B9BAF12}"/>
              </a:ext>
            </a:extLst>
          </p:cNvPr>
          <p:cNvPicPr>
            <a:picLocks noChangeAspect="1"/>
          </p:cNvPicPr>
          <p:nvPr/>
        </p:nvPicPr>
        <p:blipFill>
          <a:blip r:embed="rId3"/>
          <a:stretch>
            <a:fillRect/>
          </a:stretch>
        </p:blipFill>
        <p:spPr>
          <a:xfrm>
            <a:off x="5937259" y="1791878"/>
            <a:ext cx="4597491" cy="2340060"/>
          </a:xfrm>
          <a:prstGeom prst="rect">
            <a:avLst/>
          </a:prstGeom>
        </p:spPr>
      </p:pic>
      <p:sp>
        <p:nvSpPr>
          <p:cNvPr id="10" name="TextBox 9">
            <a:extLst>
              <a:ext uri="{FF2B5EF4-FFF2-40B4-BE49-F238E27FC236}">
                <a16:creationId xmlns:a16="http://schemas.microsoft.com/office/drawing/2014/main" id="{699EF8F3-19C1-41CE-8CF5-8F0CC3276FC6}"/>
              </a:ext>
            </a:extLst>
          </p:cNvPr>
          <p:cNvSpPr txBox="1"/>
          <p:nvPr/>
        </p:nvSpPr>
        <p:spPr>
          <a:xfrm>
            <a:off x="230457" y="4489611"/>
            <a:ext cx="11255604" cy="1754326"/>
          </a:xfrm>
          <a:prstGeom prst="rect">
            <a:avLst/>
          </a:prstGeom>
          <a:noFill/>
        </p:spPr>
        <p:txBody>
          <a:bodyPr wrap="square" rtlCol="0">
            <a:spAutoFit/>
          </a:bodyPr>
          <a:lstStyle/>
          <a:p>
            <a:r>
              <a:rPr lang="en-US" b="0" i="1" dirty="0">
                <a:solidFill>
                  <a:srgbClr val="333333"/>
                </a:solidFill>
                <a:effectLst/>
                <a:latin typeface="Helvetica Neue"/>
              </a:rPr>
              <a:t>in the event that the assessment or correction reveals a vulnerability or a security flaw in the program and the person intends to make the vulnerability or security flaw public, the person gives adequate notice of the vulnerability or security flaw and of their intention to the owner of copyright in the program. However, the person need not give that adequate notice if, in the circumstances, the public interest in having the vulnerability or security flaw made public without adequate notice outweighs the owner’s interest in receiving that notice.</a:t>
            </a:r>
            <a:endParaRPr lang="en-CA" i="1" dirty="0"/>
          </a:p>
        </p:txBody>
      </p:sp>
      <p:sp>
        <p:nvSpPr>
          <p:cNvPr id="11" name="Rectangle 10">
            <a:extLst>
              <a:ext uri="{FF2B5EF4-FFF2-40B4-BE49-F238E27FC236}">
                <a16:creationId xmlns:a16="http://schemas.microsoft.com/office/drawing/2014/main" id="{FAF1A86F-011B-4D05-ADEF-66503EDA19CC}"/>
              </a:ext>
            </a:extLst>
          </p:cNvPr>
          <p:cNvSpPr/>
          <p:nvPr/>
        </p:nvSpPr>
        <p:spPr>
          <a:xfrm>
            <a:off x="230457" y="4489611"/>
            <a:ext cx="11334604" cy="175432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24182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229BC-5DD7-43C2-B725-2C23AD709740}"/>
              </a:ext>
            </a:extLst>
          </p:cNvPr>
          <p:cNvSpPr>
            <a:spLocks noGrp="1"/>
          </p:cNvSpPr>
          <p:nvPr>
            <p:ph type="title"/>
          </p:nvPr>
        </p:nvSpPr>
        <p:spPr/>
        <p:txBody>
          <a:bodyPr/>
          <a:lstStyle/>
          <a:p>
            <a:r>
              <a:rPr lang="en-CA" dirty="0"/>
              <a:t>Security Research (General Caveats)</a:t>
            </a:r>
          </a:p>
        </p:txBody>
      </p:sp>
      <p:sp>
        <p:nvSpPr>
          <p:cNvPr id="3" name="Content Placeholder 2">
            <a:extLst>
              <a:ext uri="{FF2B5EF4-FFF2-40B4-BE49-F238E27FC236}">
                <a16:creationId xmlns:a16="http://schemas.microsoft.com/office/drawing/2014/main" id="{896F9C53-3DDF-4818-A5F7-2FD81B0B9C42}"/>
              </a:ext>
            </a:extLst>
          </p:cNvPr>
          <p:cNvSpPr>
            <a:spLocks noGrp="1"/>
          </p:cNvSpPr>
          <p:nvPr>
            <p:ph idx="1"/>
          </p:nvPr>
        </p:nvSpPr>
        <p:spPr/>
        <p:txBody>
          <a:bodyPr/>
          <a:lstStyle/>
          <a:p>
            <a:r>
              <a:rPr lang="en-CA" dirty="0"/>
              <a:t>All of this talk has focused on </a:t>
            </a:r>
            <a:r>
              <a:rPr lang="en-CA" u="sng" dirty="0"/>
              <a:t>devices you own</a:t>
            </a:r>
            <a:r>
              <a:rPr lang="en-CA" dirty="0"/>
              <a:t>. What about network security testing?</a:t>
            </a:r>
          </a:p>
          <a:p>
            <a:endParaRPr lang="en-CA" dirty="0"/>
          </a:p>
          <a:p>
            <a:r>
              <a:rPr lang="en-CA" dirty="0"/>
              <a:t>Performing tests on </a:t>
            </a:r>
            <a:r>
              <a:rPr lang="en-CA" u="sng" dirty="0"/>
              <a:t>a device that is not your own</a:t>
            </a:r>
            <a:r>
              <a:rPr lang="en-CA" dirty="0"/>
              <a:t> can cause immediate criminal charges, even if “just exploring”.</a:t>
            </a:r>
          </a:p>
          <a:p>
            <a:endParaRPr lang="en-CA" dirty="0"/>
          </a:p>
          <a:p>
            <a:pPr lvl="1"/>
            <a:r>
              <a:rPr lang="en-CA" dirty="0"/>
              <a:t>Access of computer systems “beyond your allowed permissions” will cause you trouble.</a:t>
            </a:r>
          </a:p>
        </p:txBody>
      </p:sp>
    </p:spTree>
    <p:extLst>
      <p:ext uri="{BB962C8B-B14F-4D97-AF65-F5344CB8AC3E}">
        <p14:creationId xmlns:p14="http://schemas.microsoft.com/office/powerpoint/2010/main" val="3533974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78403-0DF7-4EB6-8482-D432FD0352E1}"/>
              </a:ext>
            </a:extLst>
          </p:cNvPr>
          <p:cNvSpPr>
            <a:spLocks noGrp="1"/>
          </p:cNvSpPr>
          <p:nvPr>
            <p:ph type="title"/>
          </p:nvPr>
        </p:nvSpPr>
        <p:spPr/>
        <p:txBody>
          <a:bodyPr>
            <a:normAutofit/>
          </a:bodyPr>
          <a:lstStyle/>
          <a:p>
            <a:r>
              <a:rPr lang="en-CA" b="1" dirty="0"/>
              <a:t>Warning</a:t>
            </a:r>
            <a:r>
              <a:rPr lang="en-CA" dirty="0"/>
              <a:t>: Embarrassing Governments can cause you a </a:t>
            </a:r>
            <a:r>
              <a:rPr lang="en-CA" u="sng" dirty="0"/>
              <a:t>lot</a:t>
            </a:r>
            <a:r>
              <a:rPr lang="en-CA" dirty="0"/>
              <a:t> of trouble regardless of laws…</a:t>
            </a:r>
          </a:p>
        </p:txBody>
      </p:sp>
      <p:sp>
        <p:nvSpPr>
          <p:cNvPr id="5" name="TextBox 4">
            <a:extLst>
              <a:ext uri="{FF2B5EF4-FFF2-40B4-BE49-F238E27FC236}">
                <a16:creationId xmlns:a16="http://schemas.microsoft.com/office/drawing/2014/main" id="{DD59DD1F-0AA0-4E69-BB6A-2099855CF0C9}"/>
              </a:ext>
            </a:extLst>
          </p:cNvPr>
          <p:cNvSpPr txBox="1"/>
          <p:nvPr/>
        </p:nvSpPr>
        <p:spPr>
          <a:xfrm>
            <a:off x="498548" y="5590039"/>
            <a:ext cx="6599836" cy="923330"/>
          </a:xfrm>
          <a:prstGeom prst="rect">
            <a:avLst/>
          </a:prstGeom>
          <a:noFill/>
        </p:spPr>
        <p:txBody>
          <a:bodyPr wrap="square">
            <a:spAutoFit/>
          </a:bodyPr>
          <a:lstStyle/>
          <a:p>
            <a:r>
              <a:rPr lang="en-CA" dirty="0"/>
              <a:t>https://nationalpost.com/news/politics/a-nova-scotia-teen-found-a-big-security-hole-on-a-government-server-should-he-be-jailed-or-rewarded</a:t>
            </a:r>
          </a:p>
        </p:txBody>
      </p:sp>
      <p:pic>
        <p:nvPicPr>
          <p:cNvPr id="6" name="Picture 5">
            <a:extLst>
              <a:ext uri="{FF2B5EF4-FFF2-40B4-BE49-F238E27FC236}">
                <a16:creationId xmlns:a16="http://schemas.microsoft.com/office/drawing/2014/main" id="{F9828973-69EB-433B-8F38-9223ED115E22}"/>
              </a:ext>
            </a:extLst>
          </p:cNvPr>
          <p:cNvPicPr>
            <a:picLocks noChangeAspect="1"/>
          </p:cNvPicPr>
          <p:nvPr/>
        </p:nvPicPr>
        <p:blipFill>
          <a:blip r:embed="rId2"/>
          <a:stretch>
            <a:fillRect/>
          </a:stretch>
        </p:blipFill>
        <p:spPr>
          <a:xfrm>
            <a:off x="1658044" y="1690688"/>
            <a:ext cx="2917626" cy="3899351"/>
          </a:xfrm>
          <a:prstGeom prst="rect">
            <a:avLst/>
          </a:prstGeom>
        </p:spPr>
      </p:pic>
      <p:sp>
        <p:nvSpPr>
          <p:cNvPr id="8" name="TextBox 7">
            <a:extLst>
              <a:ext uri="{FF2B5EF4-FFF2-40B4-BE49-F238E27FC236}">
                <a16:creationId xmlns:a16="http://schemas.microsoft.com/office/drawing/2014/main" id="{47E08F72-3F01-430C-AEF5-1E3F3CF2BAE0}"/>
              </a:ext>
            </a:extLst>
          </p:cNvPr>
          <p:cNvSpPr txBox="1"/>
          <p:nvPr/>
        </p:nvSpPr>
        <p:spPr>
          <a:xfrm>
            <a:off x="7649736" y="5590039"/>
            <a:ext cx="4309007" cy="646331"/>
          </a:xfrm>
          <a:prstGeom prst="rect">
            <a:avLst/>
          </a:prstGeom>
          <a:noFill/>
        </p:spPr>
        <p:txBody>
          <a:bodyPr wrap="square">
            <a:spAutoFit/>
          </a:bodyPr>
          <a:lstStyle/>
          <a:p>
            <a:r>
              <a:rPr lang="en-CA" dirty="0"/>
              <a:t>https://www.eff.org/deeplinks/2019/03/foilies-2019#novascotia</a:t>
            </a:r>
          </a:p>
        </p:txBody>
      </p:sp>
      <p:pic>
        <p:nvPicPr>
          <p:cNvPr id="9" name="Picture 8">
            <a:extLst>
              <a:ext uri="{FF2B5EF4-FFF2-40B4-BE49-F238E27FC236}">
                <a16:creationId xmlns:a16="http://schemas.microsoft.com/office/drawing/2014/main" id="{02A27782-31DD-477E-91CC-CD0D3C04D3F0}"/>
              </a:ext>
            </a:extLst>
          </p:cNvPr>
          <p:cNvPicPr>
            <a:picLocks noChangeAspect="1"/>
          </p:cNvPicPr>
          <p:nvPr/>
        </p:nvPicPr>
        <p:blipFill>
          <a:blip r:embed="rId3"/>
          <a:stretch>
            <a:fillRect/>
          </a:stretch>
        </p:blipFill>
        <p:spPr>
          <a:xfrm>
            <a:off x="7871657" y="1690688"/>
            <a:ext cx="3118720" cy="3832302"/>
          </a:xfrm>
          <a:prstGeom prst="rect">
            <a:avLst/>
          </a:prstGeom>
        </p:spPr>
      </p:pic>
      <p:sp>
        <p:nvSpPr>
          <p:cNvPr id="10" name="TextBox 9">
            <a:extLst>
              <a:ext uri="{FF2B5EF4-FFF2-40B4-BE49-F238E27FC236}">
                <a16:creationId xmlns:a16="http://schemas.microsoft.com/office/drawing/2014/main" id="{3CFDF002-C809-473D-A9F2-D7FD07F1851C}"/>
              </a:ext>
            </a:extLst>
          </p:cNvPr>
          <p:cNvSpPr txBox="1"/>
          <p:nvPr/>
        </p:nvSpPr>
        <p:spPr>
          <a:xfrm>
            <a:off x="732264" y="2680590"/>
            <a:ext cx="10898458" cy="1754326"/>
          </a:xfrm>
          <a:prstGeom prst="rect">
            <a:avLst/>
          </a:prstGeom>
          <a:solidFill>
            <a:schemeClr val="bg1"/>
          </a:solidFill>
          <a:ln w="57150">
            <a:solidFill>
              <a:schemeClr val="tx1"/>
            </a:solidFill>
          </a:ln>
        </p:spPr>
        <p:txBody>
          <a:bodyPr wrap="square" rtlCol="0">
            <a:spAutoFit/>
          </a:bodyPr>
          <a:lstStyle/>
          <a:p>
            <a:r>
              <a:rPr lang="en-US" b="0" i="0" dirty="0">
                <a:solidFill>
                  <a:srgbClr val="000000"/>
                </a:solidFill>
                <a:effectLst/>
                <a:latin typeface="Merriweather"/>
              </a:rPr>
              <a:t>The website created to host the province’s public records was designed in such a way that every request and response had a nearly identical URL and placed no technical restrictions on the public’s ability to access any of the requests. This meant that regular public records requests and individuals’ requests to access government files about them, which included private information, were all stored together and available on the internet for anyone, including Google’s </a:t>
            </a:r>
            <a:r>
              <a:rPr lang="en-US" b="0" i="0" dirty="0" err="1">
                <a:solidFill>
                  <a:srgbClr val="000000"/>
                </a:solidFill>
                <a:effectLst/>
                <a:latin typeface="Merriweather"/>
              </a:rPr>
              <a:t>webcrawler</a:t>
            </a:r>
            <a:r>
              <a:rPr lang="en-US" b="0" i="0" dirty="0">
                <a:solidFill>
                  <a:srgbClr val="000000"/>
                </a:solidFill>
                <a:effectLst/>
                <a:latin typeface="Merriweather"/>
              </a:rPr>
              <a:t>, to access. All that was necessary was</a:t>
            </a:r>
            <a:r>
              <a:rPr lang="en-US" b="0" i="0" u="sng" dirty="0">
                <a:solidFill>
                  <a:srgbClr val="666666"/>
                </a:solidFill>
                <a:effectLst/>
                <a:latin typeface="Merriweather"/>
                <a:hlinkClick r:id="rId4"/>
              </a:rPr>
              <a:t> changing a number</a:t>
            </a:r>
            <a:r>
              <a:rPr lang="en-US" b="0" i="0" dirty="0">
                <a:solidFill>
                  <a:srgbClr val="000000"/>
                </a:solidFill>
                <a:effectLst/>
                <a:latin typeface="Merriweather"/>
              </a:rPr>
              <a:t> identifying the request at the end of the URL.</a:t>
            </a:r>
            <a:endParaRPr lang="en-CA" dirty="0"/>
          </a:p>
        </p:txBody>
      </p:sp>
    </p:spTree>
    <p:extLst>
      <p:ext uri="{BB962C8B-B14F-4D97-AF65-F5344CB8AC3E}">
        <p14:creationId xmlns:p14="http://schemas.microsoft.com/office/powerpoint/2010/main" val="105973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D7BD44-ABEB-4AC6-8F16-CFA48D69D40C}"/>
              </a:ext>
            </a:extLst>
          </p:cNvPr>
          <p:cNvSpPr txBox="1"/>
          <p:nvPr/>
        </p:nvSpPr>
        <p:spPr>
          <a:xfrm>
            <a:off x="568291" y="5693790"/>
            <a:ext cx="5527710" cy="646331"/>
          </a:xfrm>
          <a:prstGeom prst="rect">
            <a:avLst/>
          </a:prstGeom>
          <a:noFill/>
        </p:spPr>
        <p:txBody>
          <a:bodyPr wrap="square">
            <a:spAutoFit/>
          </a:bodyPr>
          <a:lstStyle/>
          <a:p>
            <a:r>
              <a:rPr lang="en-CA" dirty="0"/>
              <a:t>https://www.cbc.ca/news/canada/cra-heartbleed-hack-stephen-solis-reyes-facing-more-charges-1.2859416</a:t>
            </a:r>
          </a:p>
        </p:txBody>
      </p:sp>
      <p:pic>
        <p:nvPicPr>
          <p:cNvPr id="6" name="Picture 5">
            <a:extLst>
              <a:ext uri="{FF2B5EF4-FFF2-40B4-BE49-F238E27FC236}">
                <a16:creationId xmlns:a16="http://schemas.microsoft.com/office/drawing/2014/main" id="{82EF449F-43F4-4162-BC17-BE62688A7BA6}"/>
              </a:ext>
            </a:extLst>
          </p:cNvPr>
          <p:cNvPicPr>
            <a:picLocks noChangeAspect="1"/>
          </p:cNvPicPr>
          <p:nvPr/>
        </p:nvPicPr>
        <p:blipFill>
          <a:blip r:embed="rId2"/>
          <a:stretch>
            <a:fillRect/>
          </a:stretch>
        </p:blipFill>
        <p:spPr>
          <a:xfrm>
            <a:off x="1079253" y="380538"/>
            <a:ext cx="4159458" cy="5165525"/>
          </a:xfrm>
          <a:prstGeom prst="rect">
            <a:avLst/>
          </a:prstGeom>
        </p:spPr>
      </p:pic>
      <p:sp>
        <p:nvSpPr>
          <p:cNvPr id="8" name="TextBox 7">
            <a:extLst>
              <a:ext uri="{FF2B5EF4-FFF2-40B4-BE49-F238E27FC236}">
                <a16:creationId xmlns:a16="http://schemas.microsoft.com/office/drawing/2014/main" id="{39EC93C0-9781-4300-A58F-25FBF08D75AC}"/>
              </a:ext>
            </a:extLst>
          </p:cNvPr>
          <p:cNvSpPr txBox="1"/>
          <p:nvPr/>
        </p:nvSpPr>
        <p:spPr>
          <a:xfrm>
            <a:off x="6414884" y="5693789"/>
            <a:ext cx="5725077" cy="923330"/>
          </a:xfrm>
          <a:prstGeom prst="rect">
            <a:avLst/>
          </a:prstGeom>
          <a:noFill/>
        </p:spPr>
        <p:txBody>
          <a:bodyPr wrap="square">
            <a:spAutoFit/>
          </a:bodyPr>
          <a:lstStyle/>
          <a:p>
            <a:r>
              <a:rPr lang="en-CA" dirty="0"/>
              <a:t>https://ottawacitizen.com/news/local-news/canada-revenue-agency-hacker-pleads-guilty-says-he-had-best-of-intentions</a:t>
            </a:r>
          </a:p>
        </p:txBody>
      </p:sp>
      <p:pic>
        <p:nvPicPr>
          <p:cNvPr id="10" name="Picture 9">
            <a:extLst>
              <a:ext uri="{FF2B5EF4-FFF2-40B4-BE49-F238E27FC236}">
                <a16:creationId xmlns:a16="http://schemas.microsoft.com/office/drawing/2014/main" id="{0886AAF5-F52E-4E77-9550-8AC60C6D6514}"/>
              </a:ext>
            </a:extLst>
          </p:cNvPr>
          <p:cNvPicPr>
            <a:picLocks noChangeAspect="1"/>
          </p:cNvPicPr>
          <p:nvPr/>
        </p:nvPicPr>
        <p:blipFill>
          <a:blip r:embed="rId3"/>
          <a:stretch>
            <a:fillRect/>
          </a:stretch>
        </p:blipFill>
        <p:spPr>
          <a:xfrm>
            <a:off x="6564352" y="501925"/>
            <a:ext cx="4872006" cy="1591554"/>
          </a:xfrm>
          <a:prstGeom prst="rect">
            <a:avLst/>
          </a:prstGeom>
        </p:spPr>
      </p:pic>
      <p:sp>
        <p:nvSpPr>
          <p:cNvPr id="12" name="TextBox 11">
            <a:extLst>
              <a:ext uri="{FF2B5EF4-FFF2-40B4-BE49-F238E27FC236}">
                <a16:creationId xmlns:a16="http://schemas.microsoft.com/office/drawing/2014/main" id="{2487152C-16DF-4E2B-A97F-2490A0F8FBA2}"/>
              </a:ext>
            </a:extLst>
          </p:cNvPr>
          <p:cNvSpPr txBox="1"/>
          <p:nvPr/>
        </p:nvSpPr>
        <p:spPr>
          <a:xfrm>
            <a:off x="6414884" y="2201170"/>
            <a:ext cx="5277725" cy="3323987"/>
          </a:xfrm>
          <a:prstGeom prst="rect">
            <a:avLst/>
          </a:prstGeom>
          <a:noFill/>
        </p:spPr>
        <p:txBody>
          <a:bodyPr wrap="square">
            <a:spAutoFit/>
          </a:bodyPr>
          <a:lstStyle/>
          <a:p>
            <a:pPr algn="l"/>
            <a:r>
              <a:rPr lang="en-US" sz="1050" b="0" i="0" dirty="0">
                <a:solidFill>
                  <a:srgbClr val="000000"/>
                </a:solidFill>
                <a:effectLst/>
                <a:latin typeface="-apple-system"/>
              </a:rPr>
              <a:t>On Friday, now a top-notch computer science student at Western University, the 21-year-old pleaded guilty in an Ottawa courtroom to four charges.</a:t>
            </a:r>
          </a:p>
          <a:p>
            <a:pPr algn="l"/>
            <a:r>
              <a:rPr lang="en-US" sz="1050" b="0" i="0" dirty="0">
                <a:solidFill>
                  <a:srgbClr val="000000"/>
                </a:solidFill>
                <a:effectLst/>
                <a:latin typeface="-apple-system"/>
              </a:rPr>
              <a:t>…</a:t>
            </a:r>
          </a:p>
          <a:p>
            <a:pPr algn="l"/>
            <a:r>
              <a:rPr lang="en-US" sz="1050" b="0" i="0" dirty="0">
                <a:solidFill>
                  <a:srgbClr val="000000"/>
                </a:solidFill>
                <a:effectLst/>
                <a:latin typeface="-apple-system"/>
              </a:rPr>
              <a:t>The Crown dropped 13 other charges that, had be been convicted, could have sent him to prison for as long as 10 years.</a:t>
            </a:r>
          </a:p>
          <a:p>
            <a:pPr algn="l"/>
            <a:r>
              <a:rPr lang="en-US" sz="1050" b="0" i="0" dirty="0">
                <a:solidFill>
                  <a:srgbClr val="000000"/>
                </a:solidFill>
                <a:effectLst/>
                <a:latin typeface="-apple-system"/>
              </a:rPr>
              <a:t>…</a:t>
            </a:r>
          </a:p>
          <a:p>
            <a:pPr algn="l"/>
            <a:r>
              <a:rPr lang="en-US" sz="1050" b="0" i="0" dirty="0">
                <a:solidFill>
                  <a:srgbClr val="000000"/>
                </a:solidFill>
                <a:effectLst/>
                <a:latin typeface="-apple-system"/>
              </a:rPr>
              <a:t>For all of the national hubbub surrounding his activities in April 2014, Solis-Reyes was sentenced to an 18-month conditional sentence — the first four months under house arrest, the rest under supervision.</a:t>
            </a:r>
          </a:p>
          <a:p>
            <a:pPr algn="l"/>
            <a:r>
              <a:rPr lang="en-US" sz="1050" b="0" i="0" dirty="0">
                <a:solidFill>
                  <a:srgbClr val="000000"/>
                </a:solidFill>
                <a:effectLst/>
                <a:latin typeface="-apple-system"/>
              </a:rPr>
              <a:t>…</a:t>
            </a:r>
          </a:p>
          <a:p>
            <a:pPr algn="l"/>
            <a:r>
              <a:rPr lang="en-US" sz="1050" b="0" i="0" dirty="0">
                <a:solidFill>
                  <a:srgbClr val="000000"/>
                </a:solidFill>
                <a:effectLst/>
                <a:latin typeface="-apple-system"/>
              </a:rPr>
              <a:t>The </a:t>
            </a:r>
            <a:r>
              <a:rPr lang="en-US" sz="1050" b="0" i="0" dirty="0" err="1">
                <a:solidFill>
                  <a:srgbClr val="000000"/>
                </a:solidFill>
                <a:effectLst/>
                <a:latin typeface="-apple-system"/>
              </a:rPr>
              <a:t>defence</a:t>
            </a:r>
            <a:r>
              <a:rPr lang="en-US" sz="1050" b="0" i="0" dirty="0">
                <a:solidFill>
                  <a:srgbClr val="000000"/>
                </a:solidFill>
                <a:effectLst/>
                <a:latin typeface="-apple-system"/>
              </a:rPr>
              <a:t> gave the judge more than 20 reference letters from professors, teachers, friends and family who spoke of Solis-Reyes’ intellect and quiet, sensitive and respectful nature.</a:t>
            </a:r>
          </a:p>
          <a:p>
            <a:pPr algn="l"/>
            <a:r>
              <a:rPr lang="en-US" sz="1050" b="0" i="0" dirty="0">
                <a:solidFill>
                  <a:srgbClr val="000000"/>
                </a:solidFill>
                <a:effectLst/>
                <a:latin typeface="-apple-system"/>
              </a:rPr>
              <a:t>He’s carrying a 98.6 per cent grade average in his fourth year and has already been named to the dean’s </a:t>
            </a:r>
            <a:r>
              <a:rPr lang="en-US" sz="1050" b="0" i="0" dirty="0" err="1">
                <a:solidFill>
                  <a:srgbClr val="000000"/>
                </a:solidFill>
                <a:effectLst/>
                <a:latin typeface="-apple-system"/>
              </a:rPr>
              <a:t>honour</a:t>
            </a:r>
            <a:r>
              <a:rPr lang="en-US" sz="1050" b="0" i="0" dirty="0">
                <a:solidFill>
                  <a:srgbClr val="000000"/>
                </a:solidFill>
                <a:effectLst/>
                <a:latin typeface="-apple-system"/>
              </a:rPr>
              <a:t> list three times.</a:t>
            </a:r>
          </a:p>
          <a:p>
            <a:pPr algn="l"/>
            <a:r>
              <a:rPr lang="en-US" sz="1050" dirty="0">
                <a:solidFill>
                  <a:srgbClr val="000000"/>
                </a:solidFill>
                <a:latin typeface="-apple-system"/>
              </a:rPr>
              <a:t>…</a:t>
            </a:r>
            <a:endParaRPr lang="en-US" sz="1050" b="0" i="0" dirty="0">
              <a:solidFill>
                <a:srgbClr val="000000"/>
              </a:solidFill>
              <a:effectLst/>
              <a:latin typeface="-apple-system"/>
            </a:endParaRPr>
          </a:p>
          <a:p>
            <a:pPr algn="l"/>
            <a:r>
              <a:rPr lang="en-US" sz="1050" b="0" i="0" dirty="0">
                <a:solidFill>
                  <a:srgbClr val="000000"/>
                </a:solidFill>
                <a:effectLst/>
                <a:latin typeface="-apple-system"/>
              </a:rPr>
              <a:t>Central to the case, was Solis-Reyes’ intentions. Joseph told the judge it would have been easy for Solis-Reyes to sell the information or make money off it. None of that happened.</a:t>
            </a:r>
          </a:p>
          <a:p>
            <a:pPr algn="l"/>
            <a:r>
              <a:rPr lang="en-US" sz="1050" b="0" i="0" dirty="0">
                <a:solidFill>
                  <a:srgbClr val="000000"/>
                </a:solidFill>
                <a:effectLst/>
                <a:latin typeface="-apple-system"/>
              </a:rPr>
              <a:t>“He did it because he could, because he was capable of breaking into these national security places,” Joseph said, and that Solis-Reyes “has done the country a service” by exposing the flaws in the system.</a:t>
            </a:r>
          </a:p>
        </p:txBody>
      </p:sp>
      <p:sp>
        <p:nvSpPr>
          <p:cNvPr id="16" name="Rectangle 15">
            <a:extLst>
              <a:ext uri="{FF2B5EF4-FFF2-40B4-BE49-F238E27FC236}">
                <a16:creationId xmlns:a16="http://schemas.microsoft.com/office/drawing/2014/main" id="{A8C6CDA8-2F8D-4051-9DB8-EDDC5492CC34}"/>
              </a:ext>
            </a:extLst>
          </p:cNvPr>
          <p:cNvSpPr/>
          <p:nvPr/>
        </p:nvSpPr>
        <p:spPr>
          <a:xfrm>
            <a:off x="846172" y="1579058"/>
            <a:ext cx="10499656" cy="369988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l"/>
            <a:r>
              <a:rPr lang="en-US" b="0" i="0" dirty="0">
                <a:solidFill>
                  <a:srgbClr val="000000"/>
                </a:solidFill>
                <a:effectLst/>
                <a:latin typeface="-apple-system"/>
              </a:rPr>
              <a:t>On Friday, now a top-notch computer science student at Western University, the 21-year-old pleaded guilty in an Ottawa courtroom to four charges.</a:t>
            </a:r>
          </a:p>
          <a:p>
            <a:pPr algn="l"/>
            <a:endParaRPr lang="en-US" b="0" i="0" dirty="0">
              <a:solidFill>
                <a:srgbClr val="000000"/>
              </a:solidFill>
              <a:effectLst/>
              <a:latin typeface="-apple-system"/>
            </a:endParaRPr>
          </a:p>
          <a:p>
            <a:pPr algn="l"/>
            <a:r>
              <a:rPr lang="en-US" b="0" i="0" dirty="0">
                <a:solidFill>
                  <a:srgbClr val="000000"/>
                </a:solidFill>
                <a:effectLst/>
                <a:latin typeface="-apple-system"/>
              </a:rPr>
              <a:t>The Crown dropped 13 other charges that, had be been convicted, could have sent him to prison for as long as 10 years.</a:t>
            </a:r>
          </a:p>
          <a:p>
            <a:pPr algn="l"/>
            <a:endParaRPr lang="en-US" b="0" i="0" dirty="0">
              <a:solidFill>
                <a:srgbClr val="000000"/>
              </a:solidFill>
              <a:effectLst/>
              <a:latin typeface="-apple-system"/>
            </a:endParaRPr>
          </a:p>
          <a:p>
            <a:pPr algn="l"/>
            <a:r>
              <a:rPr lang="en-US" b="0" i="0" dirty="0">
                <a:solidFill>
                  <a:srgbClr val="000000"/>
                </a:solidFill>
                <a:effectLst/>
                <a:latin typeface="-apple-system"/>
              </a:rPr>
              <a:t>For all of the national hubbub surrounding his activities in April 2014, Solis-Reyes was sentenced to an 18-month conditional sentence — the first four months under house arrest, the rest under supervision.</a:t>
            </a:r>
          </a:p>
        </p:txBody>
      </p:sp>
      <p:sp>
        <p:nvSpPr>
          <p:cNvPr id="17" name="Rectangle 16">
            <a:extLst>
              <a:ext uri="{FF2B5EF4-FFF2-40B4-BE49-F238E27FC236}">
                <a16:creationId xmlns:a16="http://schemas.microsoft.com/office/drawing/2014/main" id="{CCD9FE7E-B351-4A2F-8907-EA07C5B062BF}"/>
              </a:ext>
            </a:extLst>
          </p:cNvPr>
          <p:cNvSpPr/>
          <p:nvPr/>
        </p:nvSpPr>
        <p:spPr>
          <a:xfrm>
            <a:off x="998572" y="1731458"/>
            <a:ext cx="10499656" cy="369988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r>
              <a:rPr lang="en-US" dirty="0"/>
              <a:t>The </a:t>
            </a:r>
            <a:r>
              <a:rPr lang="en-US" dirty="0" err="1"/>
              <a:t>defence</a:t>
            </a:r>
            <a:r>
              <a:rPr lang="en-US" dirty="0"/>
              <a:t> gave the judge more than 20 reference letters from professors, teachers, friends and family who spoke of Solis-Reyes’ intellect and quiet, sensitive and respectful nature.</a:t>
            </a:r>
          </a:p>
          <a:p>
            <a:endParaRPr lang="en-US" dirty="0"/>
          </a:p>
          <a:p>
            <a:r>
              <a:rPr lang="en-US" dirty="0"/>
              <a:t>He’s carrying a 98.6 per cent grade average in his fourth year and has already been named to the dean’s </a:t>
            </a:r>
            <a:r>
              <a:rPr lang="en-US" dirty="0" err="1"/>
              <a:t>honour</a:t>
            </a:r>
            <a:r>
              <a:rPr lang="en-US" dirty="0"/>
              <a:t> list three times.</a:t>
            </a:r>
          </a:p>
        </p:txBody>
      </p:sp>
      <p:sp>
        <p:nvSpPr>
          <p:cNvPr id="18" name="Rectangle 17">
            <a:extLst>
              <a:ext uri="{FF2B5EF4-FFF2-40B4-BE49-F238E27FC236}">
                <a16:creationId xmlns:a16="http://schemas.microsoft.com/office/drawing/2014/main" id="{E3A55D67-9F67-4581-822D-23946916EF05}"/>
              </a:ext>
            </a:extLst>
          </p:cNvPr>
          <p:cNvSpPr/>
          <p:nvPr/>
        </p:nvSpPr>
        <p:spPr>
          <a:xfrm>
            <a:off x="1150972" y="1883858"/>
            <a:ext cx="10499656" cy="369988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r>
              <a:rPr lang="en-US" dirty="0"/>
              <a:t>Central to the case, was Solis-Reyes’ intentions. Joseph told the judge it would have been easy for Solis-Reyes to sell the information or make money off it. None of that happened.</a:t>
            </a:r>
          </a:p>
          <a:p>
            <a:endParaRPr lang="en-US" dirty="0"/>
          </a:p>
          <a:p>
            <a:r>
              <a:rPr lang="en-US" dirty="0"/>
              <a:t>“He did it because he could, because he was capable of breaking into these national security places,” Joseph said, and that Solis-Reyes “has done the country a service” by exposing the flaws in the system.</a:t>
            </a:r>
          </a:p>
        </p:txBody>
      </p:sp>
    </p:spTree>
    <p:extLst>
      <p:ext uri="{BB962C8B-B14F-4D97-AF65-F5344CB8AC3E}">
        <p14:creationId xmlns:p14="http://schemas.microsoft.com/office/powerpoint/2010/main" val="42241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4ECCC-2B98-4398-B2AB-0ADC37C3DE7A}"/>
              </a:ext>
            </a:extLst>
          </p:cNvPr>
          <p:cNvSpPr>
            <a:spLocks noGrp="1"/>
          </p:cNvSpPr>
          <p:nvPr>
            <p:ph type="title"/>
          </p:nvPr>
        </p:nvSpPr>
        <p:spPr/>
        <p:txBody>
          <a:bodyPr/>
          <a:lstStyle/>
          <a:p>
            <a:r>
              <a:rPr lang="en-CA" dirty="0"/>
              <a:t>Ethics - Summary</a:t>
            </a:r>
          </a:p>
        </p:txBody>
      </p:sp>
      <p:sp>
        <p:nvSpPr>
          <p:cNvPr id="3" name="Content Placeholder 2">
            <a:extLst>
              <a:ext uri="{FF2B5EF4-FFF2-40B4-BE49-F238E27FC236}">
                <a16:creationId xmlns:a16="http://schemas.microsoft.com/office/drawing/2014/main" id="{BCEEC9B8-E06E-4E34-B928-C9A506E994A4}"/>
              </a:ext>
            </a:extLst>
          </p:cNvPr>
          <p:cNvSpPr>
            <a:spLocks noGrp="1"/>
          </p:cNvSpPr>
          <p:nvPr>
            <p:ph idx="1"/>
          </p:nvPr>
        </p:nvSpPr>
        <p:spPr>
          <a:xfrm>
            <a:off x="756424" y="1690688"/>
            <a:ext cx="10515600" cy="4351338"/>
          </a:xfrm>
        </p:spPr>
        <p:txBody>
          <a:bodyPr>
            <a:normAutofit lnSpcReduction="10000"/>
          </a:bodyPr>
          <a:lstStyle/>
          <a:p>
            <a:r>
              <a:rPr lang="en-CA" sz="3200" dirty="0"/>
              <a:t>Core ethical points:</a:t>
            </a:r>
          </a:p>
          <a:p>
            <a:pPr lvl="1"/>
            <a:r>
              <a:rPr lang="en-CA" sz="2800" u="sng" dirty="0"/>
              <a:t>Safety of public</a:t>
            </a:r>
            <a:r>
              <a:rPr lang="en-CA" sz="2800" dirty="0"/>
              <a:t> is the most important consideration.</a:t>
            </a:r>
          </a:p>
          <a:p>
            <a:pPr marL="457200" lvl="1" indent="0">
              <a:buNone/>
            </a:pPr>
            <a:endParaRPr lang="en-CA" sz="2800" dirty="0"/>
          </a:p>
          <a:p>
            <a:pPr lvl="1"/>
            <a:r>
              <a:rPr lang="en-CA" sz="2800" dirty="0"/>
              <a:t>You may still have a lot of legal trouble for trying to keep public safe.</a:t>
            </a:r>
          </a:p>
          <a:p>
            <a:pPr marL="457200" lvl="1" indent="0">
              <a:buNone/>
            </a:pPr>
            <a:endParaRPr lang="en-CA" sz="2800" dirty="0"/>
          </a:p>
          <a:p>
            <a:pPr lvl="1"/>
            <a:r>
              <a:rPr lang="en-CA" sz="2800" u="sng" dirty="0"/>
              <a:t>Intent matters </a:t>
            </a:r>
            <a:r>
              <a:rPr lang="en-CA" sz="2800" dirty="0"/>
              <a:t>in this – keeping public safe &amp; trying to force a large reward can be tricky to do.</a:t>
            </a:r>
          </a:p>
          <a:p>
            <a:pPr marL="457200" lvl="1" indent="0">
              <a:buNone/>
            </a:pPr>
            <a:endParaRPr lang="en-CA" sz="2800" dirty="0"/>
          </a:p>
          <a:p>
            <a:pPr lvl="1"/>
            <a:r>
              <a:rPr lang="en-CA" sz="2800" u="sng" dirty="0"/>
              <a:t>Access to devices you don’t have permission </a:t>
            </a:r>
            <a:r>
              <a:rPr lang="en-CA" sz="2800" dirty="0"/>
              <a:t>to access is almost always against the law &amp; unethical.</a:t>
            </a:r>
          </a:p>
          <a:p>
            <a:pPr lvl="1"/>
            <a:endParaRPr lang="en-CA" sz="2800" dirty="0"/>
          </a:p>
          <a:p>
            <a:endParaRPr lang="en-CA" sz="3200" dirty="0"/>
          </a:p>
        </p:txBody>
      </p:sp>
    </p:spTree>
    <p:extLst>
      <p:ext uri="{BB962C8B-B14F-4D97-AF65-F5344CB8AC3E}">
        <p14:creationId xmlns:p14="http://schemas.microsoft.com/office/powerpoint/2010/main" val="732033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5674-3732-48DB-831E-A65808866D7D}"/>
              </a:ext>
            </a:extLst>
          </p:cNvPr>
          <p:cNvSpPr>
            <a:spLocks noGrp="1"/>
          </p:cNvSpPr>
          <p:nvPr>
            <p:ph type="title"/>
          </p:nvPr>
        </p:nvSpPr>
        <p:spPr/>
        <p:txBody>
          <a:bodyPr/>
          <a:lstStyle/>
          <a:p>
            <a:r>
              <a:rPr lang="en-US" dirty="0"/>
              <a:t>Computer Security Ethics</a:t>
            </a:r>
            <a:endParaRPr lang="en-CA" dirty="0"/>
          </a:p>
        </p:txBody>
      </p:sp>
      <p:sp>
        <p:nvSpPr>
          <p:cNvPr id="3" name="Content Placeholder 2">
            <a:extLst>
              <a:ext uri="{FF2B5EF4-FFF2-40B4-BE49-F238E27FC236}">
                <a16:creationId xmlns:a16="http://schemas.microsoft.com/office/drawing/2014/main" id="{19CAFA9D-D0B9-444E-96E9-C0219120CFDB}"/>
              </a:ext>
            </a:extLst>
          </p:cNvPr>
          <p:cNvSpPr>
            <a:spLocks noGrp="1"/>
          </p:cNvSpPr>
          <p:nvPr>
            <p:ph idx="1"/>
          </p:nvPr>
        </p:nvSpPr>
        <p:spPr>
          <a:xfrm>
            <a:off x="838200" y="1825625"/>
            <a:ext cx="10515600" cy="1325563"/>
          </a:xfrm>
        </p:spPr>
        <p:txBody>
          <a:bodyPr/>
          <a:lstStyle/>
          <a:p>
            <a:r>
              <a:rPr lang="en-US" dirty="0"/>
              <a:t>Safety of Public is </a:t>
            </a:r>
            <a:r>
              <a:rPr lang="en-US" i="1" dirty="0"/>
              <a:t>always </a:t>
            </a:r>
            <a:r>
              <a:rPr lang="en-US" dirty="0"/>
              <a:t>most critical – but this may conflict with laws &amp; commitment to commercial entities.</a:t>
            </a:r>
            <a:endParaRPr lang="en-CA" dirty="0"/>
          </a:p>
        </p:txBody>
      </p:sp>
    </p:spTree>
    <p:extLst>
      <p:ext uri="{BB962C8B-B14F-4D97-AF65-F5344CB8AC3E}">
        <p14:creationId xmlns:p14="http://schemas.microsoft.com/office/powerpoint/2010/main" val="1666156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71448-F867-42E0-9A51-E5863D90FC6A}"/>
              </a:ext>
            </a:extLst>
          </p:cNvPr>
          <p:cNvSpPr>
            <a:spLocks noGrp="1"/>
          </p:cNvSpPr>
          <p:nvPr>
            <p:ph type="title"/>
          </p:nvPr>
        </p:nvSpPr>
        <p:spPr/>
        <p:txBody>
          <a:bodyPr/>
          <a:lstStyle/>
          <a:p>
            <a:r>
              <a:rPr lang="en-US" dirty="0"/>
              <a:t>Example #1: Electronic Car Locks</a:t>
            </a:r>
            <a:endParaRPr lang="en-CA" dirty="0"/>
          </a:p>
        </p:txBody>
      </p:sp>
      <p:sp>
        <p:nvSpPr>
          <p:cNvPr id="5" name="TextBox 4">
            <a:extLst>
              <a:ext uri="{FF2B5EF4-FFF2-40B4-BE49-F238E27FC236}">
                <a16:creationId xmlns:a16="http://schemas.microsoft.com/office/drawing/2014/main" id="{1F15E778-2825-4C70-986D-3306ADC171C6}"/>
              </a:ext>
            </a:extLst>
          </p:cNvPr>
          <p:cNvSpPr txBox="1"/>
          <p:nvPr/>
        </p:nvSpPr>
        <p:spPr>
          <a:xfrm>
            <a:off x="5459735" y="5740924"/>
            <a:ext cx="5373508" cy="923330"/>
          </a:xfrm>
          <a:prstGeom prst="rect">
            <a:avLst/>
          </a:prstGeom>
          <a:noFill/>
        </p:spPr>
        <p:txBody>
          <a:bodyPr wrap="square">
            <a:spAutoFit/>
          </a:bodyPr>
          <a:lstStyle/>
          <a:p>
            <a:r>
              <a:rPr lang="en-CA" dirty="0"/>
              <a:t>https://arstechnica.com/information-technology/2015/08/researchers-reveal-electronic-car-lock-hack-after-2-year-injunction-by-volkswagen/</a:t>
            </a:r>
          </a:p>
        </p:txBody>
      </p:sp>
      <p:pic>
        <p:nvPicPr>
          <p:cNvPr id="3" name="Picture 2">
            <a:extLst>
              <a:ext uri="{FF2B5EF4-FFF2-40B4-BE49-F238E27FC236}">
                <a16:creationId xmlns:a16="http://schemas.microsoft.com/office/drawing/2014/main" id="{4CC85A96-98E6-42C2-8247-75A2349CC610}"/>
              </a:ext>
            </a:extLst>
          </p:cNvPr>
          <p:cNvPicPr>
            <a:picLocks noChangeAspect="1"/>
          </p:cNvPicPr>
          <p:nvPr/>
        </p:nvPicPr>
        <p:blipFill>
          <a:blip r:embed="rId2"/>
          <a:stretch>
            <a:fillRect/>
          </a:stretch>
        </p:blipFill>
        <p:spPr>
          <a:xfrm>
            <a:off x="838200" y="1290963"/>
            <a:ext cx="4350189" cy="5453915"/>
          </a:xfrm>
          <a:prstGeom prst="rect">
            <a:avLst/>
          </a:prstGeom>
        </p:spPr>
      </p:pic>
      <p:sp>
        <p:nvSpPr>
          <p:cNvPr id="4" name="TextBox 3">
            <a:extLst>
              <a:ext uri="{FF2B5EF4-FFF2-40B4-BE49-F238E27FC236}">
                <a16:creationId xmlns:a16="http://schemas.microsoft.com/office/drawing/2014/main" id="{79E22755-0570-41B0-A3C6-8830763C06C1}"/>
              </a:ext>
            </a:extLst>
          </p:cNvPr>
          <p:cNvSpPr txBox="1"/>
          <p:nvPr/>
        </p:nvSpPr>
        <p:spPr>
          <a:xfrm>
            <a:off x="5583044" y="1568605"/>
            <a:ext cx="5902712"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Transponder key uses an algorithm that isn’t very secure.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Researchers want to publish this to show the flaws.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It’s possible people already know about this flaw (</a:t>
            </a:r>
            <a:r>
              <a:rPr lang="en-US" sz="2000" i="1" dirty="0"/>
              <a:t>many</a:t>
            </a:r>
            <a:r>
              <a:rPr lang="en-US" sz="2000" dirty="0"/>
              <a:t> such disclosures turn out to be known in private circles – cybercriminal, government, </a:t>
            </a:r>
            <a:r>
              <a:rPr lang="en-US" sz="2000" dirty="0" err="1"/>
              <a:t>etc</a:t>
            </a:r>
            <a:r>
              <a:rPr lang="en-US" sz="2000" dirty="0"/>
              <a:t>).</a:t>
            </a:r>
            <a:endParaRPr lang="en-CA" sz="2000" dirty="0"/>
          </a:p>
        </p:txBody>
      </p:sp>
    </p:spTree>
    <p:extLst>
      <p:ext uri="{BB962C8B-B14F-4D97-AF65-F5344CB8AC3E}">
        <p14:creationId xmlns:p14="http://schemas.microsoft.com/office/powerpoint/2010/main" val="2308726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AA1FB-323E-4407-B06E-75F12F7A8291}"/>
              </a:ext>
            </a:extLst>
          </p:cNvPr>
          <p:cNvSpPr>
            <a:spLocks noGrp="1"/>
          </p:cNvSpPr>
          <p:nvPr>
            <p:ph type="title"/>
          </p:nvPr>
        </p:nvSpPr>
        <p:spPr/>
        <p:txBody>
          <a:bodyPr/>
          <a:lstStyle/>
          <a:p>
            <a:r>
              <a:rPr lang="en-US" dirty="0"/>
              <a:t>Example #2 - Medical Device Security</a:t>
            </a:r>
            <a:endParaRPr lang="en-CA" dirty="0"/>
          </a:p>
        </p:txBody>
      </p:sp>
      <p:sp>
        <p:nvSpPr>
          <p:cNvPr id="3" name="Content Placeholder 2">
            <a:extLst>
              <a:ext uri="{FF2B5EF4-FFF2-40B4-BE49-F238E27FC236}">
                <a16:creationId xmlns:a16="http://schemas.microsoft.com/office/drawing/2014/main" id="{C9A5CE8E-7F78-4BC2-8B87-A5C27C308A09}"/>
              </a:ext>
            </a:extLst>
          </p:cNvPr>
          <p:cNvSpPr>
            <a:spLocks noGrp="1"/>
          </p:cNvSpPr>
          <p:nvPr>
            <p:ph idx="1"/>
          </p:nvPr>
        </p:nvSpPr>
        <p:spPr>
          <a:xfrm>
            <a:off x="838200" y="1825625"/>
            <a:ext cx="10515600" cy="1603375"/>
          </a:xfrm>
        </p:spPr>
        <p:txBody>
          <a:bodyPr/>
          <a:lstStyle/>
          <a:p>
            <a:pPr marL="0" indent="0">
              <a:buNone/>
            </a:pPr>
            <a:r>
              <a:rPr lang="en-US" dirty="0"/>
              <a:t>Scene: You are a medical device manufacture.</a:t>
            </a:r>
          </a:p>
          <a:p>
            <a:pPr marL="0" indent="0">
              <a:buNone/>
            </a:pPr>
            <a:endParaRPr lang="en-US" dirty="0"/>
          </a:p>
          <a:p>
            <a:pPr marL="0" indent="0">
              <a:buNone/>
            </a:pPr>
            <a:r>
              <a:rPr lang="en-US" dirty="0"/>
              <a:t>Your revenue is $5.6 billion in 2014.</a:t>
            </a:r>
            <a:endParaRPr lang="en-CA" dirty="0"/>
          </a:p>
        </p:txBody>
      </p:sp>
      <p:pic>
        <p:nvPicPr>
          <p:cNvPr id="1026" name="Picture 2">
            <a:extLst>
              <a:ext uri="{FF2B5EF4-FFF2-40B4-BE49-F238E27FC236}">
                <a16:creationId xmlns:a16="http://schemas.microsoft.com/office/drawing/2014/main" id="{2CA50FCE-DB68-4E0F-AF11-C72C42B54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923" y="1825625"/>
            <a:ext cx="3308873" cy="4963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 Jude Medical Patches Cardiac Machine's Cybersecurity Flaw">
            <a:extLst>
              <a:ext uri="{FF2B5EF4-FFF2-40B4-BE49-F238E27FC236}">
                <a16:creationId xmlns:a16="http://schemas.microsoft.com/office/drawing/2014/main" id="{E4389531-4DE6-426E-A0AA-28DB42F6A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315" y="3808038"/>
            <a:ext cx="4162524" cy="28197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 Jude Medical - Most Admired Companies - FORTUNE">
            <a:extLst>
              <a:ext uri="{FF2B5EF4-FFF2-40B4-BE49-F238E27FC236}">
                <a16:creationId xmlns:a16="http://schemas.microsoft.com/office/drawing/2014/main" id="{24924C92-1C39-4AC6-BA7E-979B8C9FB5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2163" y="4003487"/>
            <a:ext cx="32385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937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20C4-E844-4AA8-8D70-10B5A4EA2E81}"/>
              </a:ext>
            </a:extLst>
          </p:cNvPr>
          <p:cNvSpPr>
            <a:spLocks noGrp="1"/>
          </p:cNvSpPr>
          <p:nvPr>
            <p:ph type="title"/>
          </p:nvPr>
        </p:nvSpPr>
        <p:spPr/>
        <p:txBody>
          <a:bodyPr/>
          <a:lstStyle/>
          <a:p>
            <a:r>
              <a:rPr lang="en-US" dirty="0"/>
              <a:t>Your company is… very revenue focused…</a:t>
            </a:r>
            <a:endParaRPr lang="en-CA" dirty="0"/>
          </a:p>
        </p:txBody>
      </p:sp>
      <p:sp>
        <p:nvSpPr>
          <p:cNvPr id="5" name="TextBox 4">
            <a:extLst>
              <a:ext uri="{FF2B5EF4-FFF2-40B4-BE49-F238E27FC236}">
                <a16:creationId xmlns:a16="http://schemas.microsoft.com/office/drawing/2014/main" id="{B7DAB4EB-74BC-4EB7-86FF-DA9F5270B5DE}"/>
              </a:ext>
            </a:extLst>
          </p:cNvPr>
          <p:cNvSpPr txBox="1"/>
          <p:nvPr/>
        </p:nvSpPr>
        <p:spPr>
          <a:xfrm>
            <a:off x="432847" y="5900683"/>
            <a:ext cx="5257800" cy="646331"/>
          </a:xfrm>
          <a:prstGeom prst="rect">
            <a:avLst/>
          </a:prstGeom>
          <a:noFill/>
        </p:spPr>
        <p:txBody>
          <a:bodyPr wrap="square">
            <a:spAutoFit/>
          </a:bodyPr>
          <a:lstStyle/>
          <a:p>
            <a:r>
              <a:rPr lang="en-CA" dirty="0"/>
              <a:t>https://hitinfrastructure.com/news/st.-jude-medical-covered-up-faulty-pacemakers-lawsuit-alleges</a:t>
            </a:r>
          </a:p>
        </p:txBody>
      </p:sp>
      <p:pic>
        <p:nvPicPr>
          <p:cNvPr id="6" name="Picture 5">
            <a:extLst>
              <a:ext uri="{FF2B5EF4-FFF2-40B4-BE49-F238E27FC236}">
                <a16:creationId xmlns:a16="http://schemas.microsoft.com/office/drawing/2014/main" id="{D6019660-E853-4AEB-902A-CEFCA3925C58}"/>
              </a:ext>
            </a:extLst>
          </p:cNvPr>
          <p:cNvPicPr>
            <a:picLocks noChangeAspect="1"/>
          </p:cNvPicPr>
          <p:nvPr/>
        </p:nvPicPr>
        <p:blipFill>
          <a:blip r:embed="rId2"/>
          <a:stretch>
            <a:fillRect/>
          </a:stretch>
        </p:blipFill>
        <p:spPr>
          <a:xfrm>
            <a:off x="838200" y="1495515"/>
            <a:ext cx="3905323" cy="4358282"/>
          </a:xfrm>
          <a:prstGeom prst="rect">
            <a:avLst/>
          </a:prstGeom>
        </p:spPr>
      </p:pic>
      <p:pic>
        <p:nvPicPr>
          <p:cNvPr id="7" name="Picture 6">
            <a:extLst>
              <a:ext uri="{FF2B5EF4-FFF2-40B4-BE49-F238E27FC236}">
                <a16:creationId xmlns:a16="http://schemas.microsoft.com/office/drawing/2014/main" id="{32286489-A1DA-4388-A47D-08F60AF59676}"/>
              </a:ext>
            </a:extLst>
          </p:cNvPr>
          <p:cNvPicPr>
            <a:picLocks noChangeAspect="1"/>
          </p:cNvPicPr>
          <p:nvPr/>
        </p:nvPicPr>
        <p:blipFill>
          <a:blip r:embed="rId3"/>
          <a:stretch>
            <a:fillRect/>
          </a:stretch>
        </p:blipFill>
        <p:spPr>
          <a:xfrm>
            <a:off x="6174557" y="1495515"/>
            <a:ext cx="5028344" cy="4442243"/>
          </a:xfrm>
          <a:prstGeom prst="rect">
            <a:avLst/>
          </a:prstGeom>
        </p:spPr>
      </p:pic>
      <p:sp>
        <p:nvSpPr>
          <p:cNvPr id="10" name="Title 1">
            <a:extLst>
              <a:ext uri="{FF2B5EF4-FFF2-40B4-BE49-F238E27FC236}">
                <a16:creationId xmlns:a16="http://schemas.microsoft.com/office/drawing/2014/main" id="{576E5FA9-C3D0-49E1-8B5F-CB6F1F49E8D1}"/>
              </a:ext>
            </a:extLst>
          </p:cNvPr>
          <p:cNvSpPr txBox="1">
            <a:spLocks/>
          </p:cNvSpPr>
          <p:nvPr/>
        </p:nvSpPr>
        <p:spPr>
          <a:xfrm>
            <a:off x="838200" y="-1292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b="1" dirty="0"/>
              <a:t>Example #2 Cont’d</a:t>
            </a:r>
            <a:endParaRPr lang="en-CA" sz="1500" b="1" dirty="0"/>
          </a:p>
        </p:txBody>
      </p:sp>
    </p:spTree>
    <p:extLst>
      <p:ext uri="{BB962C8B-B14F-4D97-AF65-F5344CB8AC3E}">
        <p14:creationId xmlns:p14="http://schemas.microsoft.com/office/powerpoint/2010/main" val="4046866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A2DC-0CCC-4F86-82A0-D890BE5E322C}"/>
              </a:ext>
            </a:extLst>
          </p:cNvPr>
          <p:cNvSpPr>
            <a:spLocks noGrp="1"/>
          </p:cNvSpPr>
          <p:nvPr>
            <p:ph type="title"/>
          </p:nvPr>
        </p:nvSpPr>
        <p:spPr/>
        <p:txBody>
          <a:bodyPr/>
          <a:lstStyle/>
          <a:p>
            <a:r>
              <a:rPr lang="en-US" dirty="0"/>
              <a:t>Various Researchers Disclose Security Flaws to You…</a:t>
            </a:r>
            <a:endParaRPr lang="en-CA" dirty="0"/>
          </a:p>
        </p:txBody>
      </p:sp>
      <p:sp>
        <p:nvSpPr>
          <p:cNvPr id="3" name="Content Placeholder 2">
            <a:extLst>
              <a:ext uri="{FF2B5EF4-FFF2-40B4-BE49-F238E27FC236}">
                <a16:creationId xmlns:a16="http://schemas.microsoft.com/office/drawing/2014/main" id="{FBDC7FD1-18B0-458C-BD0E-AA306B79ACC3}"/>
              </a:ext>
            </a:extLst>
          </p:cNvPr>
          <p:cNvSpPr>
            <a:spLocks noGrp="1"/>
          </p:cNvSpPr>
          <p:nvPr>
            <p:ph idx="1"/>
          </p:nvPr>
        </p:nvSpPr>
        <p:spPr/>
        <p:txBody>
          <a:bodyPr/>
          <a:lstStyle/>
          <a:p>
            <a:r>
              <a:rPr lang="en-US" dirty="0"/>
              <a:t>No real disclosure process.</a:t>
            </a:r>
          </a:p>
          <a:p>
            <a:r>
              <a:rPr lang="en-US" dirty="0"/>
              <a:t>No process to “fix” issues in certain timeframe.</a:t>
            </a:r>
          </a:p>
          <a:p>
            <a:r>
              <a:rPr lang="en-CA" dirty="0"/>
              <a:t>Critical flaws disclosed that could affect customers…</a:t>
            </a:r>
            <a:endParaRPr lang="en-US" dirty="0"/>
          </a:p>
        </p:txBody>
      </p:sp>
      <p:pic>
        <p:nvPicPr>
          <p:cNvPr id="1028" name="Picture 4">
            <a:extLst>
              <a:ext uri="{FF2B5EF4-FFF2-40B4-BE49-F238E27FC236}">
                <a16:creationId xmlns:a16="http://schemas.microsoft.com/office/drawing/2014/main" id="{BFF59F48-6B50-4804-8449-97B34F0E3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5656" y="3277985"/>
            <a:ext cx="3596105" cy="339255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B08FECF-AEC1-4A46-BA95-3F2B8EEF049A}"/>
              </a:ext>
            </a:extLst>
          </p:cNvPr>
          <p:cNvSpPr txBox="1">
            <a:spLocks/>
          </p:cNvSpPr>
          <p:nvPr/>
        </p:nvSpPr>
        <p:spPr>
          <a:xfrm>
            <a:off x="838200" y="-29765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b="1" dirty="0"/>
              <a:t>Example #2 Cont’d</a:t>
            </a:r>
            <a:endParaRPr lang="en-CA" sz="1500" b="1" dirty="0"/>
          </a:p>
        </p:txBody>
      </p:sp>
    </p:spTree>
    <p:extLst>
      <p:ext uri="{BB962C8B-B14F-4D97-AF65-F5344CB8AC3E}">
        <p14:creationId xmlns:p14="http://schemas.microsoft.com/office/powerpoint/2010/main" val="2282689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ED1F6-7836-4E7C-8A87-BD68DF86D9AE}"/>
              </a:ext>
            </a:extLst>
          </p:cNvPr>
          <p:cNvSpPr>
            <a:spLocks noGrp="1"/>
          </p:cNvSpPr>
          <p:nvPr>
            <p:ph type="title"/>
          </p:nvPr>
        </p:nvSpPr>
        <p:spPr/>
        <p:txBody>
          <a:bodyPr/>
          <a:lstStyle/>
          <a:p>
            <a:r>
              <a:rPr lang="en-US" dirty="0"/>
              <a:t>Possible Solution</a:t>
            </a:r>
            <a:endParaRPr lang="en-CA" dirty="0"/>
          </a:p>
        </p:txBody>
      </p:sp>
      <p:pic>
        <p:nvPicPr>
          <p:cNvPr id="4" name="Content Placeholder 3">
            <a:extLst>
              <a:ext uri="{FF2B5EF4-FFF2-40B4-BE49-F238E27FC236}">
                <a16:creationId xmlns:a16="http://schemas.microsoft.com/office/drawing/2014/main" id="{A8747AB5-C964-4402-B5C3-E31BC3780FCB}"/>
              </a:ext>
            </a:extLst>
          </p:cNvPr>
          <p:cNvPicPr>
            <a:picLocks noGrp="1" noChangeAspect="1"/>
          </p:cNvPicPr>
          <p:nvPr>
            <p:ph idx="1"/>
          </p:nvPr>
        </p:nvPicPr>
        <p:blipFill>
          <a:blip r:embed="rId2"/>
          <a:stretch>
            <a:fillRect/>
          </a:stretch>
        </p:blipFill>
        <p:spPr>
          <a:xfrm>
            <a:off x="522586" y="1445903"/>
            <a:ext cx="3860879" cy="5412097"/>
          </a:xfrm>
          <a:prstGeom prst="rect">
            <a:avLst/>
          </a:prstGeom>
        </p:spPr>
      </p:pic>
      <p:sp>
        <p:nvSpPr>
          <p:cNvPr id="6" name="TextBox 5">
            <a:extLst>
              <a:ext uri="{FF2B5EF4-FFF2-40B4-BE49-F238E27FC236}">
                <a16:creationId xmlns:a16="http://schemas.microsoft.com/office/drawing/2014/main" id="{54AC25B2-388D-4198-AB7B-45BDCCAAF1B5}"/>
              </a:ext>
            </a:extLst>
          </p:cNvPr>
          <p:cNvSpPr txBox="1"/>
          <p:nvPr/>
        </p:nvSpPr>
        <p:spPr>
          <a:xfrm>
            <a:off x="4817327" y="5116062"/>
            <a:ext cx="6094428" cy="923330"/>
          </a:xfrm>
          <a:prstGeom prst="rect">
            <a:avLst/>
          </a:prstGeom>
          <a:noFill/>
        </p:spPr>
        <p:txBody>
          <a:bodyPr wrap="square">
            <a:spAutoFit/>
          </a:bodyPr>
          <a:lstStyle/>
          <a:p>
            <a:r>
              <a:rPr lang="en-CA" dirty="0"/>
              <a:t>https://arstechnica.com/information-technology/2016/08/trading-in-stock-of-medical-device-paused-after-hackers-team-with-short-seller/</a:t>
            </a:r>
          </a:p>
        </p:txBody>
      </p:sp>
      <p:sp>
        <p:nvSpPr>
          <p:cNvPr id="7" name="TextBox 6">
            <a:extLst>
              <a:ext uri="{FF2B5EF4-FFF2-40B4-BE49-F238E27FC236}">
                <a16:creationId xmlns:a16="http://schemas.microsoft.com/office/drawing/2014/main" id="{48127920-E6BF-495E-9B63-D3EF0CD6437B}"/>
              </a:ext>
            </a:extLst>
          </p:cNvPr>
          <p:cNvSpPr txBox="1"/>
          <p:nvPr/>
        </p:nvSpPr>
        <p:spPr>
          <a:xfrm>
            <a:off x="4817327" y="1191456"/>
            <a:ext cx="6319025"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“Attack” on stock of St. Jude medical:</a:t>
            </a:r>
          </a:p>
          <a:p>
            <a:pPr marL="742950" lvl="1" indent="-285750">
              <a:buFont typeface="Arial" panose="020B0604020202020204" pitchFamily="34" charset="0"/>
              <a:buChar char="•"/>
            </a:pPr>
            <a:r>
              <a:rPr lang="en-US" sz="2000" dirty="0"/>
              <a:t>Release vulnerability report showing security issues.</a:t>
            </a:r>
          </a:p>
          <a:p>
            <a:pPr marL="742950" lvl="1" indent="-285750">
              <a:buFont typeface="Arial" panose="020B0604020202020204" pitchFamily="34" charset="0"/>
              <a:buChar char="•"/>
            </a:pPr>
            <a:r>
              <a:rPr lang="en-US" sz="2000" dirty="0"/>
              <a:t>Hedge fund “shorts” the stock right before this (makes money off stock falling).</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Objective</a:t>
            </a:r>
          </a:p>
          <a:p>
            <a:pPr marL="742950" lvl="1" indent="-285750">
              <a:buFont typeface="Arial" panose="020B0604020202020204" pitchFamily="34" charset="0"/>
              <a:buChar char="•"/>
            </a:pPr>
            <a:r>
              <a:rPr lang="en-US" sz="2000" dirty="0"/>
              <a:t>St. Jude cares about stock price </a:t>
            </a:r>
            <a:r>
              <a:rPr lang="en-US" sz="2000" dirty="0">
                <a:sym typeface="Wingdings" panose="05000000000000000000" pitchFamily="2" charset="2"/>
              </a:rPr>
              <a:t> force a reason for change.</a:t>
            </a:r>
          </a:p>
          <a:p>
            <a:pPr marL="742950" lvl="1" indent="-285750">
              <a:buFont typeface="Arial" panose="020B0604020202020204" pitchFamily="34" charset="0"/>
              <a:buChar char="•"/>
            </a:pPr>
            <a:r>
              <a:rPr lang="en-US" sz="2000" dirty="0">
                <a:sym typeface="Wingdings" panose="05000000000000000000" pitchFamily="2" charset="2"/>
              </a:rPr>
              <a:t>At the time – still limited rules around security disclosures.</a:t>
            </a:r>
            <a:endParaRPr lang="en-CA" sz="2000" dirty="0"/>
          </a:p>
        </p:txBody>
      </p:sp>
      <p:sp>
        <p:nvSpPr>
          <p:cNvPr id="9" name="TextBox 8">
            <a:extLst>
              <a:ext uri="{FF2B5EF4-FFF2-40B4-BE49-F238E27FC236}">
                <a16:creationId xmlns:a16="http://schemas.microsoft.com/office/drawing/2014/main" id="{D516E24D-D42F-4FA1-A5E0-A00FE5339133}"/>
              </a:ext>
            </a:extLst>
          </p:cNvPr>
          <p:cNvSpPr txBox="1"/>
          <p:nvPr/>
        </p:nvSpPr>
        <p:spPr>
          <a:xfrm>
            <a:off x="4760537" y="6136214"/>
            <a:ext cx="6096000" cy="646331"/>
          </a:xfrm>
          <a:prstGeom prst="rect">
            <a:avLst/>
          </a:prstGeom>
          <a:noFill/>
        </p:spPr>
        <p:txBody>
          <a:bodyPr wrap="square">
            <a:spAutoFit/>
          </a:bodyPr>
          <a:lstStyle/>
          <a:p>
            <a:r>
              <a:rPr lang="en-CA" dirty="0"/>
              <a:t>https://blog.erratasec.com/2016/08/notes-on-that-stjudemuddywattersmedsec.html#.X3Mw0WhKgcE</a:t>
            </a:r>
          </a:p>
        </p:txBody>
      </p:sp>
      <p:sp>
        <p:nvSpPr>
          <p:cNvPr id="11" name="Title 1">
            <a:extLst>
              <a:ext uri="{FF2B5EF4-FFF2-40B4-BE49-F238E27FC236}">
                <a16:creationId xmlns:a16="http://schemas.microsoft.com/office/drawing/2014/main" id="{E00F78B9-2A6E-405B-940A-B86A015726AB}"/>
              </a:ext>
            </a:extLst>
          </p:cNvPr>
          <p:cNvSpPr txBox="1">
            <a:spLocks/>
          </p:cNvSpPr>
          <p:nvPr/>
        </p:nvSpPr>
        <p:spPr>
          <a:xfrm>
            <a:off x="838200" y="-1292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b="1" dirty="0"/>
              <a:t>Example #2 Cont’d</a:t>
            </a:r>
            <a:endParaRPr lang="en-CA" sz="1500" b="1" dirty="0"/>
          </a:p>
        </p:txBody>
      </p:sp>
    </p:spTree>
    <p:extLst>
      <p:ext uri="{BB962C8B-B14F-4D97-AF65-F5344CB8AC3E}">
        <p14:creationId xmlns:p14="http://schemas.microsoft.com/office/powerpoint/2010/main" val="2332154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45F0-DE4E-4246-AB80-DDDC88C0A154}"/>
              </a:ext>
            </a:extLst>
          </p:cNvPr>
          <p:cNvSpPr>
            <a:spLocks noGrp="1"/>
          </p:cNvSpPr>
          <p:nvPr>
            <p:ph type="title"/>
          </p:nvPr>
        </p:nvSpPr>
        <p:spPr/>
        <p:txBody>
          <a:bodyPr/>
          <a:lstStyle/>
          <a:p>
            <a:r>
              <a:rPr lang="en-US" dirty="0"/>
              <a:t>Ethics is Rarely Black &amp; White</a:t>
            </a:r>
            <a:endParaRPr lang="en-CA" dirty="0"/>
          </a:p>
        </p:txBody>
      </p:sp>
      <p:sp>
        <p:nvSpPr>
          <p:cNvPr id="3" name="Content Placeholder 2">
            <a:extLst>
              <a:ext uri="{FF2B5EF4-FFF2-40B4-BE49-F238E27FC236}">
                <a16:creationId xmlns:a16="http://schemas.microsoft.com/office/drawing/2014/main" id="{295C3B5C-F662-489A-9035-0E108BD03936}"/>
              </a:ext>
            </a:extLst>
          </p:cNvPr>
          <p:cNvSpPr>
            <a:spLocks noGrp="1"/>
          </p:cNvSpPr>
          <p:nvPr>
            <p:ph idx="1"/>
          </p:nvPr>
        </p:nvSpPr>
        <p:spPr/>
        <p:txBody>
          <a:bodyPr/>
          <a:lstStyle/>
          <a:p>
            <a:r>
              <a:rPr lang="en-US" dirty="0"/>
              <a:t>Service to public is paramount – here they operated </a:t>
            </a:r>
            <a:r>
              <a:rPr lang="en-US" i="1" dirty="0"/>
              <a:t>outside of normal disclosure framework</a:t>
            </a:r>
            <a:r>
              <a:rPr lang="en-US" dirty="0"/>
              <a:t>.</a:t>
            </a:r>
          </a:p>
          <a:p>
            <a:endParaRPr lang="en-US" dirty="0"/>
          </a:p>
          <a:p>
            <a:r>
              <a:rPr lang="en-US" dirty="0"/>
              <a:t>How should you operate (assuming things are “working normally”)?</a:t>
            </a:r>
            <a:endParaRPr lang="en-CA" dirty="0"/>
          </a:p>
        </p:txBody>
      </p:sp>
    </p:spTree>
    <p:extLst>
      <p:ext uri="{BB962C8B-B14F-4D97-AF65-F5344CB8AC3E}">
        <p14:creationId xmlns:p14="http://schemas.microsoft.com/office/powerpoint/2010/main" val="1119495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TotalTime>
  <Words>2116</Words>
  <Application>Microsoft Office PowerPoint</Application>
  <PresentationFormat>Widescreen</PresentationFormat>
  <Paragraphs>186</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-apple-system</vt:lpstr>
      <vt:lpstr>Arial</vt:lpstr>
      <vt:lpstr>Calibri</vt:lpstr>
      <vt:lpstr>Calibri Light</vt:lpstr>
      <vt:lpstr>Helvetica Neue</vt:lpstr>
      <vt:lpstr>Linux Libertine</vt:lpstr>
      <vt:lpstr>Merriweather</vt:lpstr>
      <vt:lpstr>Office Theme</vt:lpstr>
      <vt:lpstr>0x106 – Engineering Ethics &amp; Computer Security</vt:lpstr>
      <vt:lpstr>Ethics in Computer Security</vt:lpstr>
      <vt:lpstr>Computer Security Ethics</vt:lpstr>
      <vt:lpstr>Example #1: Electronic Car Locks</vt:lpstr>
      <vt:lpstr>Example #2 - Medical Device Security</vt:lpstr>
      <vt:lpstr>Your company is… very revenue focused…</vt:lpstr>
      <vt:lpstr>Various Researchers Disclose Security Flaws to You…</vt:lpstr>
      <vt:lpstr>Possible Solution</vt:lpstr>
      <vt:lpstr>Ethics is Rarely Black &amp; White</vt:lpstr>
      <vt:lpstr>Normal Disclosure Process</vt:lpstr>
      <vt:lpstr>What is Disclosure Timeline?</vt:lpstr>
      <vt:lpstr>Disclosure Timeline Trickiness</vt:lpstr>
      <vt:lpstr>Company Side Concerns</vt:lpstr>
      <vt:lpstr>Typical Result - Disclosure to Consultancy</vt:lpstr>
      <vt:lpstr>Disclosure Example – ECU Bootloader</vt:lpstr>
      <vt:lpstr>Results of Disclosure</vt:lpstr>
      <vt:lpstr>Bug Bounties – being rewarded for disclosure</vt:lpstr>
      <vt:lpstr>Bug Bounty Issues…</vt:lpstr>
      <vt:lpstr>Remember your ethical duties in determining the path.</vt:lpstr>
      <vt:lpstr>Disclosures (Public or Otherwise)</vt:lpstr>
      <vt:lpstr>Computer Security Ethics</vt:lpstr>
      <vt:lpstr>Computer Security Laws</vt:lpstr>
      <vt:lpstr>DMCA Issues</vt:lpstr>
      <vt:lpstr>Canadian Bill C-11 (Copyright Modernization Act)</vt:lpstr>
      <vt:lpstr>Security Research (General Caveats)</vt:lpstr>
      <vt:lpstr>Warning: Embarrassing Governments can cause you a lot of trouble regardless of laws…</vt:lpstr>
      <vt:lpstr>PowerPoint Presentation</vt:lpstr>
      <vt:lpstr>Ethics -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0x103 – What is Computer Security?</dc:title>
  <dc:creator>Colin O'Flynn</dc:creator>
  <cp:lastModifiedBy>Colin O'Flynn</cp:lastModifiedBy>
  <cp:revision>21</cp:revision>
  <dcterms:created xsi:type="dcterms:W3CDTF">2020-09-15T11:32:29Z</dcterms:created>
  <dcterms:modified xsi:type="dcterms:W3CDTF">2020-09-29T14:40:32Z</dcterms:modified>
</cp:coreProperties>
</file>